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one-line promise: one partner to defend, test and build. Home of Cyber is the cybersecurity brand of Amplifly Innovations, headquartered in Hyderabad: training, placement and consultancy.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Amplifly Innovations Private Limited is the registered parent company, a DPIIT-recognised startup based in Hyderabad. Four brands operate under it: Erinsoft for software development, Genboat for AI, Home of Cyber for cybersecurity, and Amplifly itself for food and beverages.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group structure. Erinsoft builds software, Genboat builds AI, Home of Cyber secures and trains, and Amplifly runs the food and beverages business. All four sit under the same registered company, so clients contract with one entity.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Home of Cyber: Training, Placement, Consultancy. The academy trains talent and places it; the consultancy defends and tests client environments. AI and software builds come from sister brands Genboat and Erinsoft.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pressures we hear from every CISO and CTO: a growing attack surface, a talent shortage, tighter Indian regulation (DPDP Act 2023, CERT-In's April 2022 directions requiring incident reporting within 6 hours, and RBI and SEBI frameworks), and fragmented vendors.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complete service catalogue at a glance. The next slides go through each practice in detail.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SOC as a service. We can run on the client's existing SIEM or deploy one. Mention that incident reporting is aligned with CERT-In's 6-hour window.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Vulnerability assessment and penetration testing across every layer. Each engagement ends with an executive summary for leadership and a technical report with reproduction steps and fixes for engineers.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Identity is the new perimeter. We design, deploy and run IAM on whichever platform the client already uses.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Infrastructure security from cloud posture to containers, plus investigation capability when something does go wrong: digital forensics and malware reverse engineering.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GRC: we get clients audit-ready and keep them there, with Indian regulation (DPDP Act, CERT-In, RBI, SEBI CSCRF) alongside global frameworks.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our AI and security practices meet: we build AI products, use AI in our SOC, and secure other teams' AI systems. The top row is building AI; the bottom row is securing and governing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same team that builds Amplifly's own products builds for clients. Every build is covered by our security practice, so security isn't bolted on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ten were built by Erinsoft for clients across marketplaces, logistics, jobs, wellness, education and finance. The two amber cards are Amplifly's own: DIYSH, our breakfast platform, and the Classical Acupuncture Academy website.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HOC Academy runs hands-on programs aligned to industry certifications such as CEH, CISSP and C|CISO, with weekday, weekend, online and hybrid batches. For enterprise clients it doubles as an upskilling and hiring channel.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five-step lifecycle. Clients can start with a single fixed-scope project and grow into managed services.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core differentiator: most firms either build software or secure it. We do both, and train the people who run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details can be verified on mca.gov.in and the Startup India portal. Add ISO 27001, CERT-In empanelment or individual team certifications here as they are obtained.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asking for a discovery call. Offer a free consultation to scope a first VAPT or a security posture review.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image" Target="../media/image-1-2.jp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jp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1.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slideLayout" Target="../slideLayouts/slideLayout1.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slideLayout" Target="../slideLayouts/slideLayout1.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slideLayout" Target="../slideLayouts/slideLayout1.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slideLayout" Target="../slideLayouts/slideLayout1.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Slide-12-image-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slideLayout" Target="../slideLayouts/slideLayout1.xml"/><Relationship Id="rId9"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slideLayout" Target="../slideLayouts/slideLayout1.xml"/><Relationship Id="rId9"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1.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Slide-19-image-1.png"/><Relationship Id="rId2" Type="http://schemas.openxmlformats.org/officeDocument/2006/relationships/image" Target="../media/image-19-2.jp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3" name="Image 0" descr="/private/tmp/claude-501/-Users-saikiran/ac7628c3-4612-4f8b-91c8-cde531ac311b/scratchpad/logo/hoc-logo.jpg">    </p:cNvPr>
          <p:cNvPicPr>
            <a:picLocks noChangeAspect="1"/>
          </p:cNvPicPr>
          <p:nvPr/>
        </p:nvPicPr>
        <p:blipFill>
          <a:blip r:embed="rId2"/>
          <a:stretch>
            <a:fillRect/>
          </a:stretch>
        </p:blipFill>
        <p:spPr>
          <a:xfrm>
            <a:off x="6858000" y="1905000"/>
            <a:ext cx="4572000" cy="2552700"/>
          </a:xfrm>
          <a:prstGeom prst="rect">
            <a:avLst/>
          </a:prstGeom>
        </p:spPr>
      </p:pic>
      <p:sp>
        <p:nvSpPr>
          <p:cNvPr id="4" name="Text 0"/>
          <p:cNvSpPr txBox="1"/>
          <p:nvPr/>
        </p:nvSpPr>
        <p:spPr>
          <a:xfrm>
            <a:off x="812800" y="1587500"/>
            <a:ext cx="5715000" cy="254000"/>
          </a:xfrm>
          <a:prstGeom prst="rect">
            <a:avLst/>
          </a:prstGeom>
          <a:noFill/>
          <a:ln/>
        </p:spPr>
        <p:txBody>
          <a:bodyPr wrap="square" lIns="0" tIns="0" rIns="0" bIns="0" rtlCol="0" anchor="t"/>
          <a:lstStyle/>
          <a:p>
            <a:pPr algn="l" indent="0" marL="0">
              <a:lnSpc>
                <a:spcPct val="115000"/>
              </a:lnSpc>
              <a:buNone/>
            </a:pPr>
            <a:r>
              <a:rPr lang="en-US" sz="1200" spc="400" kern="0" dirty="0">
                <a:solidFill>
                  <a:srgbClr val="22D3EE"/>
                </a:solidFill>
                <a:latin typeface="Consolas" pitchFamily="34" charset="0"/>
                <a:ea typeface="Consolas" pitchFamily="34" charset="-122"/>
                <a:cs typeface="Consolas" pitchFamily="34" charset="-120"/>
              </a:rPr>
              <a:t>AN AMPLIFLY INNOVATIONS COMPANY</a:t>
            </a:r>
            <a:endParaRPr lang="en-US" sz="1200" dirty="0"/>
          </a:p>
        </p:txBody>
      </p:sp>
      <p:sp>
        <p:nvSpPr>
          <p:cNvPr id="5" name="Text 1"/>
          <p:cNvSpPr txBox="1"/>
          <p:nvPr/>
        </p:nvSpPr>
        <p:spPr>
          <a:xfrm>
            <a:off x="812800" y="1930400"/>
            <a:ext cx="5715000" cy="952500"/>
          </a:xfrm>
          <a:prstGeom prst="rect">
            <a:avLst/>
          </a:prstGeom>
          <a:noFill/>
          <a:ln/>
        </p:spPr>
        <p:txBody>
          <a:bodyPr wrap="square" lIns="0" tIns="0" rIns="0" bIns="0" rtlCol="0" anchor="t"/>
          <a:lstStyle/>
          <a:p>
            <a:pPr algn="l" indent="0" marL="0">
              <a:lnSpc>
                <a:spcPct val="100000"/>
              </a:lnSpc>
              <a:buNone/>
            </a:pPr>
            <a:r>
              <a:rPr lang="en-US" sz="6000" b="1" dirty="0">
                <a:solidFill>
                  <a:srgbClr val="F2F6FA"/>
                </a:solidFill>
                <a:latin typeface="Arial" pitchFamily="34" charset="0"/>
                <a:ea typeface="Arial" pitchFamily="34" charset="-122"/>
                <a:cs typeface="Arial" pitchFamily="34" charset="-120"/>
              </a:rPr>
              <a:t>Home of Cyber</a:t>
            </a:r>
            <a:endParaRPr lang="en-US" sz="6000" dirty="0"/>
          </a:p>
        </p:txBody>
      </p:sp>
      <p:sp>
        <p:nvSpPr>
          <p:cNvPr id="6" name="Text 2"/>
          <p:cNvSpPr txBox="1"/>
          <p:nvPr/>
        </p:nvSpPr>
        <p:spPr>
          <a:xfrm>
            <a:off x="812800" y="2984500"/>
            <a:ext cx="5715000" cy="304800"/>
          </a:xfrm>
          <a:prstGeom prst="rect">
            <a:avLst/>
          </a:prstGeom>
          <a:noFill/>
          <a:ln/>
        </p:spPr>
        <p:txBody>
          <a:bodyPr wrap="square" lIns="0" tIns="0" rIns="0" bIns="0" rtlCol="0" anchor="t"/>
          <a:lstStyle/>
          <a:p>
            <a:pPr algn="l" indent="0" marL="0">
              <a:lnSpc>
                <a:spcPct val="115000"/>
              </a:lnSpc>
              <a:buNone/>
            </a:pPr>
            <a:r>
              <a:rPr lang="en-US" sz="1600" spc="100" kern="0" dirty="0">
                <a:solidFill>
                  <a:srgbClr val="F5A524"/>
                </a:solidFill>
                <a:latin typeface="Consolas" pitchFamily="34" charset="0"/>
                <a:ea typeface="Consolas" pitchFamily="34" charset="-122"/>
                <a:cs typeface="Consolas" pitchFamily="34" charset="-120"/>
              </a:rPr>
              <a:t>Training  |  Placement  |  Consultancy</a:t>
            </a:r>
            <a:endParaRPr lang="en-US" sz="1600" dirty="0"/>
          </a:p>
        </p:txBody>
      </p:sp>
      <p:sp>
        <p:nvSpPr>
          <p:cNvPr id="7" name="Text 3"/>
          <p:cNvSpPr txBox="1"/>
          <p:nvPr/>
        </p:nvSpPr>
        <p:spPr>
          <a:xfrm>
            <a:off x="812800" y="3492500"/>
            <a:ext cx="5715000" cy="1016000"/>
          </a:xfrm>
          <a:prstGeom prst="rect">
            <a:avLst/>
          </a:prstGeom>
          <a:noFill/>
          <a:ln/>
        </p:spPr>
        <p:txBody>
          <a:bodyPr wrap="square" lIns="0" tIns="0" rIns="0" bIns="0" rtlCol="0" anchor="t"/>
          <a:lstStyle/>
          <a:p>
            <a:pPr algn="l" indent="0" marL="0">
              <a:lnSpc>
                <a:spcPct val="130000"/>
              </a:lnSpc>
              <a:buNone/>
            </a:pPr>
            <a:r>
              <a:rPr lang="en-US" sz="1800" dirty="0">
                <a:solidFill>
                  <a:srgbClr val="B8C4D6"/>
                </a:solidFill>
                <a:latin typeface="Arial" pitchFamily="34" charset="0"/>
                <a:ea typeface="Arial" pitchFamily="34" charset="-122"/>
                <a:cs typeface="Arial" pitchFamily="34" charset="-120"/>
              </a:rPr>
              <a:t>Cybersecurity, AI and full-stack engineering from one accountable partner, built for enterprises that can't afford a breach.</a:t>
            </a:r>
            <a:endParaRPr lang="en-US" sz="1800" dirty="0"/>
          </a:p>
        </p:txBody>
      </p:sp>
      <p:sp>
        <p:nvSpPr>
          <p:cNvPr id="8" name="Shape 4"/>
          <p:cNvSpPr/>
          <p:nvPr/>
        </p:nvSpPr>
        <p:spPr>
          <a:xfrm>
            <a:off x="812800" y="4699000"/>
            <a:ext cx="553720" cy="317500"/>
          </a:xfrm>
          <a:prstGeom prst="roundRect">
            <a:avLst>
              <a:gd name="adj" fmla="val 50000"/>
            </a:avLst>
          </a:prstGeom>
          <a:solidFill>
            <a:srgbClr val="0F2A3A"/>
          </a:solidFill>
          <a:ln/>
        </p:spPr>
      </p:sp>
      <p:sp>
        <p:nvSpPr>
          <p:cNvPr id="9" name="Text 5"/>
          <p:cNvSpPr txBox="1"/>
          <p:nvPr/>
        </p:nvSpPr>
        <p:spPr>
          <a:xfrm>
            <a:off x="812800" y="4749800"/>
            <a:ext cx="553720" cy="215900"/>
          </a:xfrm>
          <a:prstGeom prst="rect">
            <a:avLst/>
          </a:prstGeom>
          <a:noFill/>
          <a:ln/>
        </p:spPr>
        <p:txBody>
          <a:bodyPr wrap="square" lIns="0" tIns="0" rIns="0" bIns="0" rtlCol="0" anchor="t"/>
          <a:lstStyle/>
          <a:p>
            <a:pPr algn="ctr" indent="0" marL="0">
              <a:lnSpc>
                <a:spcPct val="115000"/>
              </a:lnSpc>
              <a:buNone/>
            </a:pPr>
            <a:r>
              <a:rPr lang="en-US" sz="1200" dirty="0">
                <a:solidFill>
                  <a:srgbClr val="9FE8F5"/>
                </a:solidFill>
                <a:latin typeface="Consolas" pitchFamily="34" charset="0"/>
                <a:ea typeface="Consolas" pitchFamily="34" charset="-122"/>
                <a:cs typeface="Consolas" pitchFamily="34" charset="-120"/>
              </a:rPr>
              <a:t>SOC</a:t>
            </a:r>
            <a:endParaRPr lang="en-US" sz="1200" dirty="0"/>
          </a:p>
        </p:txBody>
      </p:sp>
      <p:sp>
        <p:nvSpPr>
          <p:cNvPr id="10" name="Shape 6"/>
          <p:cNvSpPr/>
          <p:nvPr/>
        </p:nvSpPr>
        <p:spPr>
          <a:xfrm>
            <a:off x="1455420" y="4699000"/>
            <a:ext cx="645160" cy="317500"/>
          </a:xfrm>
          <a:prstGeom prst="roundRect">
            <a:avLst>
              <a:gd name="adj" fmla="val 50000"/>
            </a:avLst>
          </a:prstGeom>
          <a:solidFill>
            <a:srgbClr val="0F2A3A"/>
          </a:solidFill>
          <a:ln/>
        </p:spPr>
      </p:sp>
      <p:sp>
        <p:nvSpPr>
          <p:cNvPr id="11" name="Text 7"/>
          <p:cNvSpPr txBox="1"/>
          <p:nvPr/>
        </p:nvSpPr>
        <p:spPr>
          <a:xfrm>
            <a:off x="1455420" y="4749800"/>
            <a:ext cx="645160" cy="215900"/>
          </a:xfrm>
          <a:prstGeom prst="rect">
            <a:avLst/>
          </a:prstGeom>
          <a:noFill/>
          <a:ln/>
        </p:spPr>
        <p:txBody>
          <a:bodyPr wrap="square" lIns="0" tIns="0" rIns="0" bIns="0" rtlCol="0" anchor="t"/>
          <a:lstStyle/>
          <a:p>
            <a:pPr algn="ctr" indent="0" marL="0">
              <a:lnSpc>
                <a:spcPct val="115000"/>
              </a:lnSpc>
              <a:buNone/>
            </a:pPr>
            <a:r>
              <a:rPr lang="en-US" sz="1200" dirty="0">
                <a:solidFill>
                  <a:srgbClr val="9FE8F5"/>
                </a:solidFill>
                <a:latin typeface="Consolas" pitchFamily="34" charset="0"/>
                <a:ea typeface="Consolas" pitchFamily="34" charset="-122"/>
                <a:cs typeface="Consolas" pitchFamily="34" charset="-120"/>
              </a:rPr>
              <a:t>VAPT</a:t>
            </a:r>
            <a:endParaRPr lang="en-US" sz="1200" dirty="0"/>
          </a:p>
        </p:txBody>
      </p:sp>
      <p:sp>
        <p:nvSpPr>
          <p:cNvPr id="12" name="Shape 8"/>
          <p:cNvSpPr/>
          <p:nvPr/>
        </p:nvSpPr>
        <p:spPr>
          <a:xfrm>
            <a:off x="2189480" y="4699000"/>
            <a:ext cx="553720" cy="317500"/>
          </a:xfrm>
          <a:prstGeom prst="roundRect">
            <a:avLst>
              <a:gd name="adj" fmla="val 50000"/>
            </a:avLst>
          </a:prstGeom>
          <a:solidFill>
            <a:srgbClr val="0F2A3A"/>
          </a:solidFill>
          <a:ln/>
        </p:spPr>
      </p:sp>
      <p:sp>
        <p:nvSpPr>
          <p:cNvPr id="13" name="Text 9"/>
          <p:cNvSpPr txBox="1"/>
          <p:nvPr/>
        </p:nvSpPr>
        <p:spPr>
          <a:xfrm>
            <a:off x="2189480" y="4749800"/>
            <a:ext cx="553720" cy="215900"/>
          </a:xfrm>
          <a:prstGeom prst="rect">
            <a:avLst/>
          </a:prstGeom>
          <a:noFill/>
          <a:ln/>
        </p:spPr>
        <p:txBody>
          <a:bodyPr wrap="square" lIns="0" tIns="0" rIns="0" bIns="0" rtlCol="0" anchor="t"/>
          <a:lstStyle/>
          <a:p>
            <a:pPr algn="ctr" indent="0" marL="0">
              <a:lnSpc>
                <a:spcPct val="115000"/>
              </a:lnSpc>
              <a:buNone/>
            </a:pPr>
            <a:r>
              <a:rPr lang="en-US" sz="1200" dirty="0">
                <a:solidFill>
                  <a:srgbClr val="9FE8F5"/>
                </a:solidFill>
                <a:latin typeface="Consolas" pitchFamily="34" charset="0"/>
                <a:ea typeface="Consolas" pitchFamily="34" charset="-122"/>
                <a:cs typeface="Consolas" pitchFamily="34" charset="-120"/>
              </a:rPr>
              <a:t>IAM</a:t>
            </a:r>
            <a:endParaRPr lang="en-US" sz="1200" dirty="0"/>
          </a:p>
        </p:txBody>
      </p:sp>
      <p:sp>
        <p:nvSpPr>
          <p:cNvPr id="14" name="Shape 10"/>
          <p:cNvSpPr/>
          <p:nvPr/>
        </p:nvSpPr>
        <p:spPr>
          <a:xfrm>
            <a:off x="2832100" y="4699000"/>
            <a:ext cx="736600" cy="317500"/>
          </a:xfrm>
          <a:prstGeom prst="roundRect">
            <a:avLst>
              <a:gd name="adj" fmla="val 50000"/>
            </a:avLst>
          </a:prstGeom>
          <a:solidFill>
            <a:srgbClr val="0F2A3A"/>
          </a:solidFill>
          <a:ln/>
        </p:spPr>
      </p:sp>
      <p:sp>
        <p:nvSpPr>
          <p:cNvPr id="15" name="Text 11"/>
          <p:cNvSpPr txBox="1"/>
          <p:nvPr/>
        </p:nvSpPr>
        <p:spPr>
          <a:xfrm>
            <a:off x="2832100" y="4749800"/>
            <a:ext cx="736600" cy="215900"/>
          </a:xfrm>
          <a:prstGeom prst="rect">
            <a:avLst/>
          </a:prstGeom>
          <a:noFill/>
          <a:ln/>
        </p:spPr>
        <p:txBody>
          <a:bodyPr wrap="square" lIns="0" tIns="0" rIns="0" bIns="0" rtlCol="0" anchor="t"/>
          <a:lstStyle/>
          <a:p>
            <a:pPr algn="ctr" indent="0" marL="0">
              <a:lnSpc>
                <a:spcPct val="115000"/>
              </a:lnSpc>
              <a:buNone/>
            </a:pPr>
            <a:r>
              <a:rPr lang="en-US" sz="1200" dirty="0">
                <a:solidFill>
                  <a:srgbClr val="9FE8F5"/>
                </a:solidFill>
                <a:latin typeface="Consolas" pitchFamily="34" charset="0"/>
                <a:ea typeface="Consolas" pitchFamily="34" charset="-122"/>
                <a:cs typeface="Consolas" pitchFamily="34" charset="-120"/>
              </a:rPr>
              <a:t>Cloud</a:t>
            </a:r>
            <a:endParaRPr lang="en-US" sz="1200" dirty="0"/>
          </a:p>
        </p:txBody>
      </p:sp>
      <p:sp>
        <p:nvSpPr>
          <p:cNvPr id="16" name="Shape 12"/>
          <p:cNvSpPr/>
          <p:nvPr/>
        </p:nvSpPr>
        <p:spPr>
          <a:xfrm>
            <a:off x="3657600" y="4699000"/>
            <a:ext cx="553720" cy="317500"/>
          </a:xfrm>
          <a:prstGeom prst="roundRect">
            <a:avLst>
              <a:gd name="adj" fmla="val 50000"/>
            </a:avLst>
          </a:prstGeom>
          <a:solidFill>
            <a:srgbClr val="0F2A3A"/>
          </a:solidFill>
          <a:ln/>
        </p:spPr>
      </p:sp>
      <p:sp>
        <p:nvSpPr>
          <p:cNvPr id="17" name="Text 13"/>
          <p:cNvSpPr txBox="1"/>
          <p:nvPr/>
        </p:nvSpPr>
        <p:spPr>
          <a:xfrm>
            <a:off x="3657600" y="4749800"/>
            <a:ext cx="553720" cy="215900"/>
          </a:xfrm>
          <a:prstGeom prst="rect">
            <a:avLst/>
          </a:prstGeom>
          <a:noFill/>
          <a:ln/>
        </p:spPr>
        <p:txBody>
          <a:bodyPr wrap="square" lIns="0" tIns="0" rIns="0" bIns="0" rtlCol="0" anchor="t"/>
          <a:lstStyle/>
          <a:p>
            <a:pPr algn="ctr" indent="0" marL="0">
              <a:lnSpc>
                <a:spcPct val="115000"/>
              </a:lnSpc>
              <a:buNone/>
            </a:pPr>
            <a:r>
              <a:rPr lang="en-US" sz="1200" dirty="0">
                <a:solidFill>
                  <a:srgbClr val="9FE8F5"/>
                </a:solidFill>
                <a:latin typeface="Consolas" pitchFamily="34" charset="0"/>
                <a:ea typeface="Consolas" pitchFamily="34" charset="-122"/>
                <a:cs typeface="Consolas" pitchFamily="34" charset="-120"/>
              </a:rPr>
              <a:t>GRC</a:t>
            </a:r>
            <a:endParaRPr lang="en-US" sz="1200" dirty="0"/>
          </a:p>
        </p:txBody>
      </p:sp>
      <p:sp>
        <p:nvSpPr>
          <p:cNvPr id="18" name="Shape 14"/>
          <p:cNvSpPr/>
          <p:nvPr/>
        </p:nvSpPr>
        <p:spPr>
          <a:xfrm>
            <a:off x="4300220" y="4699000"/>
            <a:ext cx="462280" cy="317500"/>
          </a:xfrm>
          <a:prstGeom prst="roundRect">
            <a:avLst>
              <a:gd name="adj" fmla="val 50000"/>
            </a:avLst>
          </a:prstGeom>
          <a:solidFill>
            <a:srgbClr val="F5A524"/>
          </a:solidFill>
          <a:ln/>
        </p:spPr>
      </p:sp>
      <p:sp>
        <p:nvSpPr>
          <p:cNvPr id="19" name="Text 15"/>
          <p:cNvSpPr txBox="1"/>
          <p:nvPr/>
        </p:nvSpPr>
        <p:spPr>
          <a:xfrm>
            <a:off x="4300220" y="4749800"/>
            <a:ext cx="462280" cy="215900"/>
          </a:xfrm>
          <a:prstGeom prst="rect">
            <a:avLst/>
          </a:prstGeom>
          <a:noFill/>
          <a:ln/>
        </p:spPr>
        <p:txBody>
          <a:bodyPr wrap="square" lIns="0" tIns="0" rIns="0" bIns="0" rtlCol="0" anchor="t"/>
          <a:lstStyle/>
          <a:p>
            <a:pPr algn="ctr" indent="0" marL="0">
              <a:lnSpc>
                <a:spcPct val="115000"/>
              </a:lnSpc>
              <a:buNone/>
            </a:pPr>
            <a:r>
              <a:rPr lang="en-US" sz="1200" dirty="0">
                <a:solidFill>
                  <a:srgbClr val="1A1204"/>
                </a:solidFill>
                <a:latin typeface="Consolas" pitchFamily="34" charset="0"/>
                <a:ea typeface="Consolas" pitchFamily="34" charset="-122"/>
                <a:cs typeface="Consolas" pitchFamily="34" charset="-120"/>
              </a:rPr>
              <a:t>AI</a:t>
            </a:r>
            <a:endParaRPr lang="en-US" sz="1200" dirty="0"/>
          </a:p>
        </p:txBody>
      </p:sp>
      <p:sp>
        <p:nvSpPr>
          <p:cNvPr id="20" name="Shape 16"/>
          <p:cNvSpPr/>
          <p:nvPr/>
        </p:nvSpPr>
        <p:spPr>
          <a:xfrm>
            <a:off x="4851400" y="4699000"/>
            <a:ext cx="1193800" cy="317500"/>
          </a:xfrm>
          <a:prstGeom prst="roundRect">
            <a:avLst>
              <a:gd name="adj" fmla="val 50000"/>
            </a:avLst>
          </a:prstGeom>
          <a:solidFill>
            <a:srgbClr val="F5A524"/>
          </a:solidFill>
          <a:ln/>
        </p:spPr>
      </p:sp>
      <p:sp>
        <p:nvSpPr>
          <p:cNvPr id="21" name="Text 17"/>
          <p:cNvSpPr txBox="1"/>
          <p:nvPr/>
        </p:nvSpPr>
        <p:spPr>
          <a:xfrm>
            <a:off x="4851400" y="4749800"/>
            <a:ext cx="1193800" cy="215900"/>
          </a:xfrm>
          <a:prstGeom prst="rect">
            <a:avLst/>
          </a:prstGeom>
          <a:noFill/>
          <a:ln/>
        </p:spPr>
        <p:txBody>
          <a:bodyPr wrap="square" lIns="0" tIns="0" rIns="0" bIns="0" rtlCol="0" anchor="t"/>
          <a:lstStyle/>
          <a:p>
            <a:pPr algn="ctr" indent="0" marL="0">
              <a:lnSpc>
                <a:spcPct val="115000"/>
              </a:lnSpc>
              <a:buNone/>
            </a:pPr>
            <a:r>
              <a:rPr lang="en-US" sz="1200" dirty="0">
                <a:solidFill>
                  <a:srgbClr val="1A1204"/>
                </a:solidFill>
                <a:latin typeface="Consolas" pitchFamily="34" charset="0"/>
                <a:ea typeface="Consolas" pitchFamily="34" charset="-122"/>
                <a:cs typeface="Consolas" pitchFamily="34" charset="-120"/>
              </a:rPr>
              <a:t>Full-Stack</a:t>
            </a:r>
            <a:endParaRPr lang="en-US" sz="1200" dirty="0"/>
          </a:p>
        </p:txBody>
      </p:sp>
      <p:sp>
        <p:nvSpPr>
          <p:cNvPr id="22" name="Shape 18"/>
          <p:cNvSpPr/>
          <p:nvPr/>
        </p:nvSpPr>
        <p:spPr>
          <a:xfrm>
            <a:off x="812800" y="6134100"/>
            <a:ext cx="10566400" cy="0"/>
          </a:xfrm>
          <a:prstGeom prst="line">
            <a:avLst/>
          </a:prstGeom>
          <a:noFill/>
          <a:ln w="9525">
            <a:solidFill>
              <a:srgbClr val="1F2E48"/>
            </a:solidFill>
            <a:prstDash val="solid"/>
          </a:ln>
        </p:spPr>
      </p:sp>
      <p:sp>
        <p:nvSpPr>
          <p:cNvPr id="23" name="Text 19"/>
          <p:cNvSpPr txBox="1"/>
          <p:nvPr/>
        </p:nvSpPr>
        <p:spPr>
          <a:xfrm>
            <a:off x="812800" y="6261100"/>
            <a:ext cx="5080000" cy="228600"/>
          </a:xfrm>
          <a:prstGeom prst="rect">
            <a:avLst/>
          </a:prstGeom>
          <a:noFill/>
          <a:ln/>
        </p:spPr>
        <p:txBody>
          <a:bodyPr wrap="square" lIns="0" tIns="0" rIns="0" bIns="0" rtlCol="0" anchor="t"/>
          <a:lstStyle/>
          <a:p>
            <a:pPr algn="l" indent="0" marL="0">
              <a:lnSpc>
                <a:spcPct val="115000"/>
              </a:lnSpc>
              <a:buNone/>
            </a:pPr>
            <a:r>
              <a:rPr lang="en-US" sz="1200" spc="150" kern="0" dirty="0">
                <a:solidFill>
                  <a:srgbClr val="8494AD"/>
                </a:solidFill>
                <a:latin typeface="Consolas" pitchFamily="34" charset="0"/>
                <a:ea typeface="Consolas" pitchFamily="34" charset="-122"/>
                <a:cs typeface="Consolas" pitchFamily="34" charset="-120"/>
              </a:rPr>
              <a:t>A BRAND OF AMPLIFLY INNOVATIONS PVT. LTD.</a:t>
            </a:r>
            <a:endParaRPr lang="en-US" sz="1200" dirty="0"/>
          </a:p>
        </p:txBody>
      </p:sp>
      <p:sp>
        <p:nvSpPr>
          <p:cNvPr id="24" name="Text 20"/>
          <p:cNvSpPr txBox="1"/>
          <p:nvPr/>
        </p:nvSpPr>
        <p:spPr>
          <a:xfrm>
            <a:off x="6934200" y="6261100"/>
            <a:ext cx="4445000" cy="228600"/>
          </a:xfrm>
          <a:prstGeom prst="rect">
            <a:avLst/>
          </a:prstGeom>
          <a:noFill/>
          <a:ln/>
        </p:spPr>
        <p:txBody>
          <a:bodyPr wrap="square" lIns="0" tIns="0" rIns="0" bIns="0" rtlCol="0" anchor="t"/>
          <a:lstStyle/>
          <a:p>
            <a:pPr algn="r" indent="0" marL="0">
              <a:lnSpc>
                <a:spcPct val="115000"/>
              </a:lnSpc>
              <a:buNone/>
            </a:pPr>
            <a:r>
              <a:rPr lang="en-US" sz="1200" dirty="0">
                <a:solidFill>
                  <a:srgbClr val="8494AD"/>
                </a:solidFill>
                <a:latin typeface="Consolas" pitchFamily="34" charset="0"/>
                <a:ea typeface="Consolas" pitchFamily="34" charset="-122"/>
                <a:cs typeface="Consolas" pitchFamily="34" charset="-120"/>
              </a:rPr>
              <a:t>homeofcyber.com  |  ampliflytech.com</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4F6F8"/>
        </a:solidFill>
      </p:bgPr>
    </p:bg>
    <p:spTree>
      <p:nvGrpSpPr>
        <p:cNvPr id="1" name=""/>
        <p:cNvGrpSpPr/>
        <p:nvPr/>
      </p:nvGrpSpPr>
      <p:grpSpPr>
        <a:xfrm>
          <a:off x="0" y="0"/>
          <a:ext cx="0" cy="0"/>
          <a:chOff x="0" y="0"/>
          <a:chExt cx="0" cy="0"/>
        </a:xfrm>
      </p:grpSpPr>
      <p:sp>
        <p:nvSpPr>
          <p:cNvPr id="3" name="Text 0"/>
          <p:cNvSpPr txBox="1"/>
          <p:nvPr/>
        </p:nvSpPr>
        <p:spPr>
          <a:xfrm>
            <a:off x="812800" y="812800"/>
            <a:ext cx="10566400" cy="254000"/>
          </a:xfrm>
          <a:prstGeom prst="rect">
            <a:avLst/>
          </a:prstGeom>
          <a:noFill/>
          <a:ln/>
        </p:spPr>
        <p:txBody>
          <a:bodyPr wrap="square" lIns="0" tIns="0" rIns="0" bIns="0" rtlCol="0" anchor="t"/>
          <a:lstStyle/>
          <a:p>
            <a:pPr algn="l" indent="0" marL="0">
              <a:lnSpc>
                <a:spcPct val="115000"/>
              </a:lnSpc>
              <a:buNone/>
            </a:pPr>
            <a:r>
              <a:rPr lang="en-US" sz="1200" spc="300" kern="0" dirty="0">
                <a:solidFill>
                  <a:srgbClr val="0E7490"/>
                </a:solidFill>
                <a:latin typeface="Consolas" pitchFamily="34" charset="0"/>
                <a:ea typeface="Consolas" pitchFamily="34" charset="-122"/>
                <a:cs typeface="Consolas" pitchFamily="34" charset="-120"/>
              </a:rPr>
              <a:t>WHO WE ARE</a:t>
            </a:r>
            <a:endParaRPr lang="en-US" sz="1200" dirty="0"/>
          </a:p>
        </p:txBody>
      </p:sp>
      <p:sp>
        <p:nvSpPr>
          <p:cNvPr id="4" name="Text 1"/>
          <p:cNvSpPr txBox="1"/>
          <p:nvPr/>
        </p:nvSpPr>
        <p:spPr>
          <a:xfrm>
            <a:off x="812800" y="1117600"/>
            <a:ext cx="10566400" cy="635000"/>
          </a:xfrm>
          <a:prstGeom prst="rect">
            <a:avLst/>
          </a:prstGeom>
          <a:noFill/>
          <a:ln/>
        </p:spPr>
        <p:txBody>
          <a:bodyPr wrap="square" lIns="0" tIns="0" rIns="0" bIns="0" rtlCol="0" anchor="t"/>
          <a:lstStyle/>
          <a:p>
            <a:pPr algn="l" indent="0" marL="0">
              <a:lnSpc>
                <a:spcPct val="105000"/>
              </a:lnSpc>
              <a:buNone/>
            </a:pPr>
            <a:r>
              <a:rPr lang="en-US" sz="3600" b="1" dirty="0">
                <a:solidFill>
                  <a:srgbClr val="0B1220"/>
                </a:solidFill>
                <a:latin typeface="Arial" pitchFamily="34" charset="0"/>
                <a:ea typeface="Arial" pitchFamily="34" charset="-122"/>
                <a:cs typeface="Arial" pitchFamily="34" charset="-120"/>
              </a:rPr>
              <a:t>Amplifly Innovations</a:t>
            </a:r>
            <a:endParaRPr lang="en-US" sz="3600" dirty="0"/>
          </a:p>
        </p:txBody>
      </p:sp>
      <p:sp>
        <p:nvSpPr>
          <p:cNvPr id="5" name="Text 2"/>
          <p:cNvSpPr txBox="1"/>
          <p:nvPr/>
        </p:nvSpPr>
        <p:spPr>
          <a:xfrm>
            <a:off x="812800" y="2095500"/>
            <a:ext cx="6096000" cy="825500"/>
          </a:xfrm>
          <a:prstGeom prst="rect">
            <a:avLst/>
          </a:prstGeom>
          <a:noFill/>
          <a:ln/>
        </p:spPr>
        <p:txBody>
          <a:bodyPr wrap="square" lIns="0" tIns="0" rIns="0" bIns="0" rtlCol="0" anchor="t"/>
          <a:lstStyle/>
          <a:p>
            <a:pPr algn="l" indent="0" marL="0">
              <a:lnSpc>
                <a:spcPct val="115000"/>
              </a:lnSpc>
              <a:buNone/>
            </a:pPr>
            <a:r>
              <a:rPr lang="en-US" sz="2200" b="1" dirty="0">
                <a:solidFill>
                  <a:srgbClr val="0B1220"/>
                </a:solidFill>
                <a:latin typeface="Arial" pitchFamily="34" charset="0"/>
                <a:ea typeface="Arial" pitchFamily="34" charset="-122"/>
                <a:cs typeface="Arial" pitchFamily="34" charset="-120"/>
              </a:rPr>
              <a:t>“Technology that makes everyday life lighter.”</a:t>
            </a:r>
            <a:endParaRPr lang="en-US" sz="2200" dirty="0"/>
          </a:p>
        </p:txBody>
      </p:sp>
      <p:sp>
        <p:nvSpPr>
          <p:cNvPr id="6" name="Text 3"/>
          <p:cNvSpPr txBox="1"/>
          <p:nvPr/>
        </p:nvSpPr>
        <p:spPr>
          <a:xfrm>
            <a:off x="812800" y="3111500"/>
            <a:ext cx="6096000" cy="825500"/>
          </a:xfrm>
          <a:prstGeom prst="rect">
            <a:avLst/>
          </a:prstGeom>
          <a:noFill/>
          <a:ln/>
        </p:spPr>
        <p:txBody>
          <a:bodyPr wrap="square" lIns="0" tIns="0" rIns="0" bIns="0" rtlCol="0" anchor="t"/>
          <a:lstStyle/>
          <a:p>
            <a:pPr algn="l" indent="0" marL="0">
              <a:lnSpc>
                <a:spcPct val="135000"/>
              </a:lnSpc>
              <a:buNone/>
            </a:pPr>
            <a:r>
              <a:rPr lang="en-US" sz="1400" b="1" dirty="0">
                <a:solidFill>
                  <a:srgbClr val="3D4A5C"/>
                </a:solidFill>
                <a:latin typeface="Arial" pitchFamily="34" charset="0"/>
                <a:ea typeface="Arial" pitchFamily="34" charset="-122"/>
                <a:cs typeface="Arial" pitchFamily="34" charset="-120"/>
              </a:rPr>
              <a:t>Vision: </a:t>
            </a:r>
            <a:pPr algn="l" indent="0" marL="0">
              <a:lnSpc>
                <a:spcPct val="135000"/>
              </a:lnSpc>
              <a:buNone/>
            </a:pPr>
            <a:r>
              <a:rPr lang="en-US" sz="1400" dirty="0">
                <a:solidFill>
                  <a:srgbClr val="3D4A5C"/>
                </a:solidFill>
                <a:latin typeface="Arial" pitchFamily="34" charset="0"/>
                <a:ea typeface="Arial" pitchFamily="34" charset="-122"/>
                <a:cs typeface="Arial" pitchFamily="34" charset="-120"/>
              </a:rPr>
              <a:t>to make everyday life lighter for a billion people, with technology so simple it disappears.</a:t>
            </a:r>
            <a:endParaRPr lang="en-US" sz="1400" dirty="0"/>
          </a:p>
        </p:txBody>
      </p:sp>
      <p:sp>
        <p:nvSpPr>
          <p:cNvPr id="7" name="Text 4"/>
          <p:cNvSpPr txBox="1"/>
          <p:nvPr/>
        </p:nvSpPr>
        <p:spPr>
          <a:xfrm>
            <a:off x="812800" y="4127500"/>
            <a:ext cx="6096000" cy="1079500"/>
          </a:xfrm>
          <a:prstGeom prst="rect">
            <a:avLst/>
          </a:prstGeom>
          <a:noFill/>
          <a:ln/>
        </p:spPr>
        <p:txBody>
          <a:bodyPr wrap="square" lIns="0" tIns="0" rIns="0" bIns="0" rtlCol="0" anchor="t"/>
          <a:lstStyle/>
          <a:p>
            <a:pPr algn="l" indent="0" marL="0">
              <a:lnSpc>
                <a:spcPct val="135000"/>
              </a:lnSpc>
              <a:buNone/>
            </a:pPr>
            <a:r>
              <a:rPr lang="en-US" sz="1400" b="1" dirty="0">
                <a:solidFill>
                  <a:srgbClr val="3D4A5C"/>
                </a:solidFill>
                <a:latin typeface="Arial" pitchFamily="34" charset="0"/>
                <a:ea typeface="Arial" pitchFamily="34" charset="-122"/>
                <a:cs typeface="Arial" pitchFamily="34" charset="-120"/>
              </a:rPr>
              <a:t>Mission: </a:t>
            </a:r>
            <a:pPr algn="l" indent="0" marL="0">
              <a:lnSpc>
                <a:spcPct val="135000"/>
              </a:lnSpc>
              <a:buNone/>
            </a:pPr>
            <a:r>
              <a:rPr lang="en-US" sz="1400" dirty="0">
                <a:solidFill>
                  <a:srgbClr val="3D4A5C"/>
                </a:solidFill>
                <a:latin typeface="Arial" pitchFamily="34" charset="0"/>
                <a:ea typeface="Arial" pitchFamily="34" charset="-122"/>
                <a:cs typeface="Arial" pitchFamily="34" charset="-120"/>
              </a:rPr>
              <a:t>build honest, beautifully simple products that solve real problems, and bring the same craft to every partner we work with.</a:t>
            </a:r>
            <a:endParaRPr lang="en-US" sz="1400" dirty="0"/>
          </a:p>
        </p:txBody>
      </p:sp>
      <p:sp>
        <p:nvSpPr>
          <p:cNvPr id="8" name="Shape 5"/>
          <p:cNvSpPr/>
          <p:nvPr/>
        </p:nvSpPr>
        <p:spPr>
          <a:xfrm>
            <a:off x="7442200" y="2095500"/>
            <a:ext cx="3937000" cy="1092200"/>
          </a:xfrm>
          <a:prstGeom prst="roundRect">
            <a:avLst>
              <a:gd name="adj" fmla="val 11628"/>
            </a:avLst>
          </a:prstGeom>
          <a:solidFill>
            <a:srgbClr val="FDFEFF"/>
          </a:solidFill>
          <a:ln w="9525">
            <a:solidFill>
              <a:srgbClr val="DCE3EA"/>
            </a:solidFill>
            <a:prstDash val="solid"/>
          </a:ln>
        </p:spPr>
      </p:sp>
      <p:sp>
        <p:nvSpPr>
          <p:cNvPr id="9" name="Text 6"/>
          <p:cNvSpPr txBox="1"/>
          <p:nvPr/>
        </p:nvSpPr>
        <p:spPr>
          <a:xfrm>
            <a:off x="7645400" y="2273300"/>
            <a:ext cx="3556000" cy="381000"/>
          </a:xfrm>
          <a:prstGeom prst="rect">
            <a:avLst/>
          </a:prstGeom>
          <a:noFill/>
          <a:ln/>
        </p:spPr>
        <p:txBody>
          <a:bodyPr wrap="square" lIns="0" tIns="0" rIns="0" bIns="0" rtlCol="0" anchor="t"/>
          <a:lstStyle/>
          <a:p>
            <a:pPr algn="l" indent="0" marL="0">
              <a:lnSpc>
                <a:spcPct val="115000"/>
              </a:lnSpc>
              <a:buNone/>
            </a:pPr>
            <a:r>
              <a:rPr lang="en-US" sz="2200" b="1" dirty="0">
                <a:solidFill>
                  <a:srgbClr val="0E7490"/>
                </a:solidFill>
                <a:latin typeface="Arial" pitchFamily="34" charset="0"/>
                <a:ea typeface="Arial" pitchFamily="34" charset="-122"/>
                <a:cs typeface="Arial" pitchFamily="34" charset="-120"/>
              </a:rPr>
              <a:t>Aug 2026</a:t>
            </a:r>
            <a:endParaRPr lang="en-US" sz="2200" dirty="0"/>
          </a:p>
        </p:txBody>
      </p:sp>
      <p:sp>
        <p:nvSpPr>
          <p:cNvPr id="10" name="Text 7"/>
          <p:cNvSpPr txBox="1"/>
          <p:nvPr/>
        </p:nvSpPr>
        <p:spPr>
          <a:xfrm>
            <a:off x="7645400" y="2730500"/>
            <a:ext cx="3556000" cy="254000"/>
          </a:xfrm>
          <a:prstGeom prst="rect">
            <a:avLst/>
          </a:prstGeom>
          <a:noFill/>
          <a:ln/>
        </p:spPr>
        <p:txBody>
          <a:bodyPr wrap="square" lIns="0" tIns="0" rIns="0" bIns="0" rtlCol="0" anchor="t"/>
          <a:lstStyle/>
          <a:p>
            <a:pPr algn="l" indent="0" marL="0">
              <a:lnSpc>
                <a:spcPct val="115000"/>
              </a:lnSpc>
              <a:buNone/>
            </a:pPr>
            <a:r>
              <a:rPr lang="en-US" sz="1200" dirty="0">
                <a:solidFill>
                  <a:srgbClr val="3D4A5C"/>
                </a:solidFill>
                <a:latin typeface="Arial" pitchFamily="34" charset="0"/>
                <a:ea typeface="Arial" pitchFamily="34" charset="-122"/>
                <a:cs typeface="Arial" pitchFamily="34" charset="-120"/>
              </a:rPr>
              <a:t>Incorporated, headquartered in Hyderabad</a:t>
            </a:r>
            <a:endParaRPr lang="en-US" sz="1200" dirty="0"/>
          </a:p>
        </p:txBody>
      </p:sp>
      <p:sp>
        <p:nvSpPr>
          <p:cNvPr id="11" name="Shape 8"/>
          <p:cNvSpPr/>
          <p:nvPr/>
        </p:nvSpPr>
        <p:spPr>
          <a:xfrm>
            <a:off x="7442200" y="3340100"/>
            <a:ext cx="3937000" cy="1092200"/>
          </a:xfrm>
          <a:prstGeom prst="roundRect">
            <a:avLst>
              <a:gd name="adj" fmla="val 11628"/>
            </a:avLst>
          </a:prstGeom>
          <a:solidFill>
            <a:srgbClr val="FDFEFF"/>
          </a:solidFill>
          <a:ln w="9525">
            <a:solidFill>
              <a:srgbClr val="DCE3EA"/>
            </a:solidFill>
            <a:prstDash val="solid"/>
          </a:ln>
        </p:spPr>
      </p:sp>
      <p:sp>
        <p:nvSpPr>
          <p:cNvPr id="12" name="Text 9"/>
          <p:cNvSpPr txBox="1"/>
          <p:nvPr/>
        </p:nvSpPr>
        <p:spPr>
          <a:xfrm>
            <a:off x="7645400" y="3517900"/>
            <a:ext cx="3556000" cy="381000"/>
          </a:xfrm>
          <a:prstGeom prst="rect">
            <a:avLst/>
          </a:prstGeom>
          <a:noFill/>
          <a:ln/>
        </p:spPr>
        <p:txBody>
          <a:bodyPr wrap="square" lIns="0" tIns="0" rIns="0" bIns="0" rtlCol="0" anchor="t"/>
          <a:lstStyle/>
          <a:p>
            <a:pPr algn="l" indent="0" marL="0">
              <a:lnSpc>
                <a:spcPct val="115000"/>
              </a:lnSpc>
              <a:buNone/>
            </a:pPr>
            <a:r>
              <a:rPr lang="en-US" sz="2200" b="1" dirty="0">
                <a:solidFill>
                  <a:srgbClr val="0E7490"/>
                </a:solidFill>
                <a:latin typeface="Arial" pitchFamily="34" charset="0"/>
                <a:ea typeface="Arial" pitchFamily="34" charset="-122"/>
                <a:cs typeface="Arial" pitchFamily="34" charset="-120"/>
              </a:rPr>
              <a:t>DPIIT</a:t>
            </a:r>
            <a:endParaRPr lang="en-US" sz="2200" dirty="0"/>
          </a:p>
        </p:txBody>
      </p:sp>
      <p:sp>
        <p:nvSpPr>
          <p:cNvPr id="13" name="Text 10"/>
          <p:cNvSpPr txBox="1"/>
          <p:nvPr/>
        </p:nvSpPr>
        <p:spPr>
          <a:xfrm>
            <a:off x="7645400" y="3975100"/>
            <a:ext cx="3556000" cy="254000"/>
          </a:xfrm>
          <a:prstGeom prst="rect">
            <a:avLst/>
          </a:prstGeom>
          <a:noFill/>
          <a:ln/>
        </p:spPr>
        <p:txBody>
          <a:bodyPr wrap="square" lIns="0" tIns="0" rIns="0" bIns="0" rtlCol="0" anchor="t"/>
          <a:lstStyle/>
          <a:p>
            <a:pPr algn="l" indent="0" marL="0">
              <a:lnSpc>
                <a:spcPct val="115000"/>
              </a:lnSpc>
              <a:buNone/>
            </a:pPr>
            <a:r>
              <a:rPr lang="en-US" sz="1200" dirty="0">
                <a:solidFill>
                  <a:srgbClr val="3D4A5C"/>
                </a:solidFill>
                <a:latin typeface="Arial" pitchFamily="34" charset="0"/>
                <a:ea typeface="Arial" pitchFamily="34" charset="-122"/>
                <a:cs typeface="Arial" pitchFamily="34" charset="-120"/>
              </a:rPr>
              <a:t>Recognised startup under Startup India</a:t>
            </a:r>
            <a:endParaRPr lang="en-US" sz="1200" dirty="0"/>
          </a:p>
        </p:txBody>
      </p:sp>
      <p:sp>
        <p:nvSpPr>
          <p:cNvPr id="14" name="Shape 11"/>
          <p:cNvSpPr/>
          <p:nvPr/>
        </p:nvSpPr>
        <p:spPr>
          <a:xfrm>
            <a:off x="7442200" y="4584700"/>
            <a:ext cx="3937000" cy="1092200"/>
          </a:xfrm>
          <a:prstGeom prst="roundRect">
            <a:avLst>
              <a:gd name="adj" fmla="val 11628"/>
            </a:avLst>
          </a:prstGeom>
          <a:solidFill>
            <a:srgbClr val="FDFEFF"/>
          </a:solidFill>
          <a:ln w="9525">
            <a:solidFill>
              <a:srgbClr val="DCE3EA"/>
            </a:solidFill>
            <a:prstDash val="solid"/>
          </a:ln>
        </p:spPr>
      </p:sp>
      <p:sp>
        <p:nvSpPr>
          <p:cNvPr id="15" name="Text 12"/>
          <p:cNvSpPr txBox="1"/>
          <p:nvPr/>
        </p:nvSpPr>
        <p:spPr>
          <a:xfrm>
            <a:off x="7645400" y="4762500"/>
            <a:ext cx="3556000" cy="381000"/>
          </a:xfrm>
          <a:prstGeom prst="rect">
            <a:avLst/>
          </a:prstGeom>
          <a:noFill/>
          <a:ln/>
        </p:spPr>
        <p:txBody>
          <a:bodyPr wrap="square" lIns="0" tIns="0" rIns="0" bIns="0" rtlCol="0" anchor="t"/>
          <a:lstStyle/>
          <a:p>
            <a:pPr algn="l" indent="0" marL="0">
              <a:lnSpc>
                <a:spcPct val="115000"/>
              </a:lnSpc>
              <a:buNone/>
            </a:pPr>
            <a:r>
              <a:rPr lang="en-US" sz="2200" b="1" dirty="0">
                <a:solidFill>
                  <a:srgbClr val="0E7490"/>
                </a:solidFill>
                <a:latin typeface="Arial" pitchFamily="34" charset="0"/>
                <a:ea typeface="Arial" pitchFamily="34" charset="-122"/>
                <a:cs typeface="Arial" pitchFamily="34" charset="-120"/>
              </a:rPr>
              <a:t>4 brands</a:t>
            </a:r>
            <a:endParaRPr lang="en-US" sz="2200" dirty="0"/>
          </a:p>
        </p:txBody>
      </p:sp>
      <p:sp>
        <p:nvSpPr>
          <p:cNvPr id="16" name="Text 13"/>
          <p:cNvSpPr txBox="1"/>
          <p:nvPr/>
        </p:nvSpPr>
        <p:spPr>
          <a:xfrm>
            <a:off x="7645400" y="5219700"/>
            <a:ext cx="3556000" cy="254000"/>
          </a:xfrm>
          <a:prstGeom prst="rect">
            <a:avLst/>
          </a:prstGeom>
          <a:noFill/>
          <a:ln/>
        </p:spPr>
        <p:txBody>
          <a:bodyPr wrap="square" lIns="0" tIns="0" rIns="0" bIns="0" rtlCol="0" anchor="t"/>
          <a:lstStyle/>
          <a:p>
            <a:pPr algn="l" indent="0" marL="0">
              <a:lnSpc>
                <a:spcPct val="115000"/>
              </a:lnSpc>
              <a:buNone/>
            </a:pPr>
            <a:r>
              <a:rPr lang="en-US" sz="1200" dirty="0">
                <a:solidFill>
                  <a:srgbClr val="3D4A5C"/>
                </a:solidFill>
                <a:latin typeface="Arial" pitchFamily="34" charset="0"/>
                <a:ea typeface="Arial" pitchFamily="34" charset="-122"/>
                <a:cs typeface="Arial" pitchFamily="34" charset="-120"/>
              </a:rPr>
              <a:t>Erinsoft · Genboat · Home of Cyber · Amplifly</a:t>
            </a:r>
            <a:endParaRPr lang="en-US" sz="1200" dirty="0"/>
          </a:p>
        </p:txBody>
      </p:sp>
      <p:sp>
        <p:nvSpPr>
          <p:cNvPr id="17" name="Shape 14"/>
          <p:cNvSpPr/>
          <p:nvPr/>
        </p:nvSpPr>
        <p:spPr>
          <a:xfrm>
            <a:off x="812800" y="6134100"/>
            <a:ext cx="10566400" cy="0"/>
          </a:xfrm>
          <a:prstGeom prst="line">
            <a:avLst/>
          </a:prstGeom>
          <a:noFill/>
          <a:ln w="9525">
            <a:solidFill>
              <a:srgbClr val="D5DDE6"/>
            </a:solidFill>
            <a:prstDash val="solid"/>
          </a:ln>
        </p:spPr>
      </p:sp>
      <p:sp>
        <p:nvSpPr>
          <p:cNvPr id="18" name="Text 15"/>
          <p:cNvSpPr txBox="1"/>
          <p:nvPr/>
        </p:nvSpPr>
        <p:spPr>
          <a:xfrm>
            <a:off x="812800" y="6261100"/>
            <a:ext cx="5080000" cy="228600"/>
          </a:xfrm>
          <a:prstGeom prst="rect">
            <a:avLst/>
          </a:prstGeom>
          <a:noFill/>
          <a:ln/>
        </p:spPr>
        <p:txBody>
          <a:bodyPr wrap="square" lIns="0" tIns="0" rIns="0" bIns="0" rtlCol="0" anchor="t"/>
          <a:lstStyle/>
          <a:p>
            <a:pPr algn="l" indent="0" marL="0">
              <a:lnSpc>
                <a:spcPct val="115000"/>
              </a:lnSpc>
              <a:buNone/>
            </a:pPr>
            <a:r>
              <a:rPr lang="en-US" sz="1200" spc="150" kern="0" dirty="0">
                <a:solidFill>
                  <a:srgbClr val="5B6A7E"/>
                </a:solidFill>
                <a:latin typeface="Consolas" pitchFamily="34" charset="0"/>
                <a:ea typeface="Consolas" pitchFamily="34" charset="-122"/>
                <a:cs typeface="Consolas" pitchFamily="34" charset="-120"/>
              </a:rPr>
              <a:t>AMPLIFLY INNOVATIONS × HOME OF CYBER</a:t>
            </a:r>
            <a:endParaRPr lang="en-US" sz="1200" dirty="0"/>
          </a:p>
        </p:txBody>
      </p:sp>
      <p:sp>
        <p:nvSpPr>
          <p:cNvPr id="19" name="Text 16"/>
          <p:cNvSpPr txBox="1"/>
          <p:nvPr/>
        </p:nvSpPr>
        <p:spPr>
          <a:xfrm>
            <a:off x="5080000" y="6261100"/>
            <a:ext cx="4445000" cy="228600"/>
          </a:xfrm>
          <a:prstGeom prst="rect">
            <a:avLst/>
          </a:prstGeom>
          <a:noFill/>
          <a:ln/>
        </p:spPr>
        <p:txBody>
          <a:bodyPr wrap="square" lIns="0" tIns="0" rIns="0" bIns="0" rtlCol="0" anchor="t"/>
          <a:lstStyle/>
          <a:p>
            <a:pPr algn="ctr" indent="0" marL="0">
              <a:lnSpc>
                <a:spcPct val="115000"/>
              </a:lnSpc>
              <a:buNone/>
            </a:pPr>
            <a:r>
              <a:rPr lang="en-US" sz="1200" dirty="0">
                <a:solidFill>
                  <a:srgbClr val="5B6A7E"/>
                </a:solidFill>
                <a:latin typeface="Consolas" pitchFamily="34" charset="0"/>
                <a:ea typeface="Consolas" pitchFamily="34" charset="-122"/>
                <a:cs typeface="Consolas" pitchFamily="34" charset="-120"/>
              </a:rPr>
              <a:t>homeofcyber.com  |  ampliflytech.com</a:t>
            </a:r>
            <a:endParaRPr lang="en-US" sz="1200" dirty="0"/>
          </a:p>
        </p:txBody>
      </p:sp>
      <p:sp>
        <p:nvSpPr>
          <p:cNvPr id="20" name="Text 17"/>
          <p:cNvSpPr txBox="1"/>
          <p:nvPr/>
        </p:nvSpPr>
        <p:spPr>
          <a:xfrm>
            <a:off x="10109200" y="6261100"/>
            <a:ext cx="1270000" cy="228600"/>
          </a:xfrm>
          <a:prstGeom prst="rect">
            <a:avLst/>
          </a:prstGeom>
          <a:noFill/>
          <a:ln/>
        </p:spPr>
        <p:txBody>
          <a:bodyPr wrap="square" lIns="0" tIns="0" rIns="0" bIns="0" rtlCol="0" anchor="t"/>
          <a:lstStyle/>
          <a:p>
            <a:pPr algn="r" indent="0" marL="0">
              <a:lnSpc>
                <a:spcPct val="115000"/>
              </a:lnSpc>
              <a:buNone/>
            </a:pPr>
            <a:r>
              <a:rPr lang="en-US" sz="1200" dirty="0">
                <a:solidFill>
                  <a:srgbClr val="0E7490"/>
                </a:solidFill>
                <a:latin typeface="Consolas" pitchFamily="34" charset="0"/>
                <a:ea typeface="Consolas" pitchFamily="34" charset="-122"/>
                <a:cs typeface="Consolas" pitchFamily="34" charset="-120"/>
              </a:rPr>
              <a:t>02 / 19</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B1220"/>
        </a:solidFill>
      </p:bgPr>
    </p:bg>
    <p:spTree>
      <p:nvGrpSpPr>
        <p:cNvPr id="1" name=""/>
        <p:cNvGrpSpPr/>
        <p:nvPr/>
      </p:nvGrpSpPr>
      <p:grpSpPr>
        <a:xfrm>
          <a:off x="0" y="0"/>
          <a:ext cx="0" cy="0"/>
          <a:chOff x="0" y="0"/>
          <a:chExt cx="0" cy="0"/>
        </a:xfrm>
      </p:grpSpPr>
      <p:sp>
        <p:nvSpPr>
          <p:cNvPr id="3" name="Text 0"/>
          <p:cNvSpPr txBox="1"/>
          <p:nvPr/>
        </p:nvSpPr>
        <p:spPr>
          <a:xfrm>
            <a:off x="812800" y="812800"/>
            <a:ext cx="10566400" cy="254000"/>
          </a:xfrm>
          <a:prstGeom prst="rect">
            <a:avLst/>
          </a:prstGeom>
          <a:noFill/>
          <a:ln/>
        </p:spPr>
        <p:txBody>
          <a:bodyPr wrap="square" lIns="0" tIns="0" rIns="0" bIns="0" rtlCol="0" anchor="t"/>
          <a:lstStyle/>
          <a:p>
            <a:pPr algn="l" indent="0" marL="0">
              <a:lnSpc>
                <a:spcPct val="115000"/>
              </a:lnSpc>
              <a:buNone/>
            </a:pPr>
            <a:r>
              <a:rPr lang="en-US" sz="1200" spc="300" kern="0" dirty="0">
                <a:solidFill>
                  <a:srgbClr val="22D3EE"/>
                </a:solidFill>
                <a:latin typeface="Consolas" pitchFamily="34" charset="0"/>
                <a:ea typeface="Consolas" pitchFamily="34" charset="-122"/>
                <a:cs typeface="Consolas" pitchFamily="34" charset="-120"/>
              </a:rPr>
              <a:t>WHAT WE ARE</a:t>
            </a:r>
            <a:endParaRPr lang="en-US" sz="1200" dirty="0"/>
          </a:p>
        </p:txBody>
      </p:sp>
      <p:sp>
        <p:nvSpPr>
          <p:cNvPr id="4" name="Text 1"/>
          <p:cNvSpPr txBox="1"/>
          <p:nvPr/>
        </p:nvSpPr>
        <p:spPr>
          <a:xfrm>
            <a:off x="812800" y="1117600"/>
            <a:ext cx="10566400" cy="635000"/>
          </a:xfrm>
          <a:prstGeom prst="rect">
            <a:avLst/>
          </a:prstGeom>
          <a:noFill/>
          <a:ln/>
        </p:spPr>
        <p:txBody>
          <a:bodyPr wrap="square" lIns="0" tIns="0" rIns="0" bIns="0" rtlCol="0" anchor="t"/>
          <a:lstStyle/>
          <a:p>
            <a:pPr algn="l" indent="0" marL="0">
              <a:lnSpc>
                <a:spcPct val="105000"/>
              </a:lnSpc>
              <a:buNone/>
            </a:pPr>
            <a:r>
              <a:rPr lang="en-US" sz="3600" b="1" dirty="0">
                <a:solidFill>
                  <a:srgbClr val="F2F6FA"/>
                </a:solidFill>
                <a:latin typeface="Arial" pitchFamily="34" charset="0"/>
                <a:ea typeface="Arial" pitchFamily="34" charset="-122"/>
                <a:cs typeface="Arial" pitchFamily="34" charset="-120"/>
              </a:rPr>
              <a:t>One company, four focused brands</a:t>
            </a:r>
            <a:endParaRPr lang="en-US" sz="3600" dirty="0"/>
          </a:p>
        </p:txBody>
      </p:sp>
      <p:sp>
        <p:nvSpPr>
          <p:cNvPr id="5" name="Shape 2"/>
          <p:cNvSpPr/>
          <p:nvPr/>
        </p:nvSpPr>
        <p:spPr>
          <a:xfrm>
            <a:off x="812800" y="2032000"/>
            <a:ext cx="2527300" cy="2413000"/>
          </a:xfrm>
          <a:prstGeom prst="roundRect">
            <a:avLst>
              <a:gd name="adj" fmla="val 5263"/>
            </a:avLst>
          </a:prstGeom>
          <a:solidFill>
            <a:srgbClr val="111A2E"/>
          </a:solidFill>
          <a:ln w="9525">
            <a:solidFill>
              <a:srgbClr val="1E2A44"/>
            </a:solidFill>
            <a:prstDash val="solid"/>
          </a:ln>
        </p:spPr>
      </p:sp>
      <p:pic>
        <p:nvPicPr>
          <p:cNvPr id="6" name="Image 0" descr="/private/tmp/claude-501/-Users-saikiran/ac7628c3-4612-4f8b-91c8-cde531ac311b/scratchpad/icons/Code-F5A524.png">    </p:cNvPr>
          <p:cNvPicPr>
            <a:picLocks noChangeAspect="1"/>
          </p:cNvPicPr>
          <p:nvPr/>
        </p:nvPicPr>
        <p:blipFill>
          <a:blip r:embed="rId1"/>
          <a:stretch>
            <a:fillRect/>
          </a:stretch>
        </p:blipFill>
        <p:spPr>
          <a:xfrm>
            <a:off x="1016000" y="2235200"/>
            <a:ext cx="304800" cy="304800"/>
          </a:xfrm>
          <a:prstGeom prst="rect">
            <a:avLst/>
          </a:prstGeom>
        </p:spPr>
      </p:pic>
      <p:sp>
        <p:nvSpPr>
          <p:cNvPr id="7" name="Text 3"/>
          <p:cNvSpPr txBox="1"/>
          <p:nvPr/>
        </p:nvSpPr>
        <p:spPr>
          <a:xfrm>
            <a:off x="1016000" y="2667000"/>
            <a:ext cx="2120900" cy="215900"/>
          </a:xfrm>
          <a:prstGeom prst="rect">
            <a:avLst/>
          </a:prstGeom>
          <a:noFill/>
          <a:ln/>
        </p:spPr>
        <p:txBody>
          <a:bodyPr wrap="square" lIns="0" tIns="0" rIns="0" bIns="0" rtlCol="0" anchor="t"/>
          <a:lstStyle/>
          <a:p>
            <a:pPr algn="l" indent="0" marL="0">
              <a:lnSpc>
                <a:spcPct val="115000"/>
              </a:lnSpc>
              <a:buNone/>
            </a:pPr>
            <a:r>
              <a:rPr lang="en-US" sz="1200" dirty="0">
                <a:solidFill>
                  <a:srgbClr val="F5A524"/>
                </a:solidFill>
                <a:latin typeface="Consolas" pitchFamily="34" charset="0"/>
                <a:ea typeface="Consolas" pitchFamily="34" charset="-122"/>
                <a:cs typeface="Consolas" pitchFamily="34" charset="-120"/>
              </a:rPr>
              <a:t>DEVELOPMENT</a:t>
            </a:r>
            <a:endParaRPr lang="en-US" sz="1200" dirty="0"/>
          </a:p>
        </p:txBody>
      </p:sp>
      <p:sp>
        <p:nvSpPr>
          <p:cNvPr id="8" name="Text 4"/>
          <p:cNvSpPr txBox="1"/>
          <p:nvPr/>
        </p:nvSpPr>
        <p:spPr>
          <a:xfrm>
            <a:off x="1016000" y="2933700"/>
            <a:ext cx="2120900" cy="355600"/>
          </a:xfrm>
          <a:prstGeom prst="rect">
            <a:avLst/>
          </a:prstGeom>
          <a:noFill/>
          <a:ln/>
        </p:spPr>
        <p:txBody>
          <a:bodyPr wrap="square" lIns="0" tIns="0" rIns="0" bIns="0" rtlCol="0" anchor="t"/>
          <a:lstStyle/>
          <a:p>
            <a:pPr algn="l" indent="0" marL="0">
              <a:lnSpc>
                <a:spcPct val="115000"/>
              </a:lnSpc>
              <a:buNone/>
            </a:pPr>
            <a:r>
              <a:rPr lang="en-US" sz="2000" b="1" dirty="0">
                <a:solidFill>
                  <a:srgbClr val="F2F6FA"/>
                </a:solidFill>
                <a:latin typeface="Arial" pitchFamily="34" charset="0"/>
                <a:ea typeface="Arial" pitchFamily="34" charset="-122"/>
                <a:cs typeface="Arial" pitchFamily="34" charset="-120"/>
              </a:rPr>
              <a:t>Erinsoft</a:t>
            </a:r>
            <a:endParaRPr lang="en-US" sz="2000" dirty="0"/>
          </a:p>
        </p:txBody>
      </p:sp>
      <p:sp>
        <p:nvSpPr>
          <p:cNvPr id="9" name="Text 5"/>
          <p:cNvSpPr txBox="1"/>
          <p:nvPr/>
        </p:nvSpPr>
        <p:spPr>
          <a:xfrm>
            <a:off x="1016000" y="3365500"/>
            <a:ext cx="2120900" cy="698500"/>
          </a:xfrm>
          <a:prstGeom prst="rect">
            <a:avLst/>
          </a:prstGeom>
          <a:noFill/>
          <a:ln/>
        </p:spPr>
        <p:txBody>
          <a:bodyPr wrap="square" lIns="0" tIns="0" rIns="0" bIns="0" rtlCol="0" anchor="t"/>
          <a:lstStyle/>
          <a:p>
            <a:pPr algn="l" indent="0" marL="0">
              <a:lnSpc>
                <a:spcPct val="130000"/>
              </a:lnSpc>
              <a:buNone/>
            </a:pPr>
            <a:r>
              <a:rPr lang="en-US" sz="1200" dirty="0">
                <a:solidFill>
                  <a:srgbClr val="B8C4D6"/>
                </a:solidFill>
                <a:latin typeface="Arial" pitchFamily="34" charset="0"/>
                <a:ea typeface="Arial" pitchFamily="34" charset="-122"/>
                <a:cs typeface="Arial" pitchFamily="34" charset="-120"/>
              </a:rPr>
              <a:t>Custom web, mobile and digital engineering for businesses.</a:t>
            </a:r>
            <a:endParaRPr lang="en-US" sz="1200" dirty="0"/>
          </a:p>
        </p:txBody>
      </p:sp>
      <p:sp>
        <p:nvSpPr>
          <p:cNvPr id="10" name="Text 6"/>
          <p:cNvSpPr txBox="1"/>
          <p:nvPr/>
        </p:nvSpPr>
        <p:spPr>
          <a:xfrm>
            <a:off x="1016000" y="4089400"/>
            <a:ext cx="2120900" cy="215900"/>
          </a:xfrm>
          <a:prstGeom prst="rect">
            <a:avLst/>
          </a:prstGeom>
          <a:noFill/>
          <a:ln/>
        </p:spPr>
        <p:txBody>
          <a:bodyPr wrap="square" lIns="0" tIns="0" rIns="0" bIns="0" rtlCol="0" anchor="t"/>
          <a:lstStyle/>
          <a:p>
            <a:pPr algn="l" indent="0" marL="0">
              <a:lnSpc>
                <a:spcPct val="115000"/>
              </a:lnSpc>
              <a:buNone/>
            </a:pPr>
            <a:r>
              <a:rPr lang="en-US" sz="1200" dirty="0">
                <a:solidFill>
                  <a:srgbClr val="8494AD"/>
                </a:solidFill>
                <a:latin typeface="Consolas" pitchFamily="34" charset="0"/>
                <a:ea typeface="Consolas" pitchFamily="34" charset="-122"/>
                <a:cs typeface="Consolas" pitchFamily="34" charset="-120"/>
              </a:rPr>
              <a:t>erinsoft.com</a:t>
            </a:r>
            <a:endParaRPr lang="en-US" sz="1200" dirty="0"/>
          </a:p>
        </p:txBody>
      </p:sp>
      <p:sp>
        <p:nvSpPr>
          <p:cNvPr id="11" name="Shape 7"/>
          <p:cNvSpPr/>
          <p:nvPr/>
        </p:nvSpPr>
        <p:spPr>
          <a:xfrm>
            <a:off x="3492500" y="2032000"/>
            <a:ext cx="2527300" cy="2413000"/>
          </a:xfrm>
          <a:prstGeom prst="roundRect">
            <a:avLst>
              <a:gd name="adj" fmla="val 5263"/>
            </a:avLst>
          </a:prstGeom>
          <a:solidFill>
            <a:srgbClr val="111A2E"/>
          </a:solidFill>
          <a:ln w="9525">
            <a:solidFill>
              <a:srgbClr val="1E2A44"/>
            </a:solidFill>
            <a:prstDash val="solid"/>
          </a:ln>
        </p:spPr>
      </p:sp>
      <p:pic>
        <p:nvPicPr>
          <p:cNvPr id="12" name="Image 1" descr="/private/tmp/claude-501/-Users-saikiran/ac7628c3-4612-4f8b-91c8-cde531ac311b/scratchpad/icons/Lightbulb-F5A524.png">    </p:cNvPr>
          <p:cNvPicPr>
            <a:picLocks noChangeAspect="1"/>
          </p:cNvPicPr>
          <p:nvPr/>
        </p:nvPicPr>
        <p:blipFill>
          <a:blip r:embed="rId2"/>
          <a:stretch>
            <a:fillRect/>
          </a:stretch>
        </p:blipFill>
        <p:spPr>
          <a:xfrm>
            <a:off x="3695700" y="2235200"/>
            <a:ext cx="304800" cy="304800"/>
          </a:xfrm>
          <a:prstGeom prst="rect">
            <a:avLst/>
          </a:prstGeom>
        </p:spPr>
      </p:pic>
      <p:sp>
        <p:nvSpPr>
          <p:cNvPr id="13" name="Text 8"/>
          <p:cNvSpPr txBox="1"/>
          <p:nvPr/>
        </p:nvSpPr>
        <p:spPr>
          <a:xfrm>
            <a:off x="3695700" y="2667000"/>
            <a:ext cx="2120900" cy="215900"/>
          </a:xfrm>
          <a:prstGeom prst="rect">
            <a:avLst/>
          </a:prstGeom>
          <a:noFill/>
          <a:ln/>
        </p:spPr>
        <p:txBody>
          <a:bodyPr wrap="square" lIns="0" tIns="0" rIns="0" bIns="0" rtlCol="0" anchor="t"/>
          <a:lstStyle/>
          <a:p>
            <a:pPr algn="l" indent="0" marL="0">
              <a:lnSpc>
                <a:spcPct val="115000"/>
              </a:lnSpc>
              <a:buNone/>
            </a:pPr>
            <a:r>
              <a:rPr lang="en-US" sz="1200" dirty="0">
                <a:solidFill>
                  <a:srgbClr val="F5A524"/>
                </a:solidFill>
                <a:latin typeface="Consolas" pitchFamily="34" charset="0"/>
                <a:ea typeface="Consolas" pitchFamily="34" charset="-122"/>
                <a:cs typeface="Consolas" pitchFamily="34" charset="-120"/>
              </a:rPr>
              <a:t>AI</a:t>
            </a:r>
            <a:endParaRPr lang="en-US" sz="1200" dirty="0"/>
          </a:p>
        </p:txBody>
      </p:sp>
      <p:sp>
        <p:nvSpPr>
          <p:cNvPr id="14" name="Text 9"/>
          <p:cNvSpPr txBox="1"/>
          <p:nvPr/>
        </p:nvSpPr>
        <p:spPr>
          <a:xfrm>
            <a:off x="3695700" y="2933700"/>
            <a:ext cx="2120900" cy="355600"/>
          </a:xfrm>
          <a:prstGeom prst="rect">
            <a:avLst/>
          </a:prstGeom>
          <a:noFill/>
          <a:ln/>
        </p:spPr>
        <p:txBody>
          <a:bodyPr wrap="square" lIns="0" tIns="0" rIns="0" bIns="0" rtlCol="0" anchor="t"/>
          <a:lstStyle/>
          <a:p>
            <a:pPr algn="l" indent="0" marL="0">
              <a:lnSpc>
                <a:spcPct val="115000"/>
              </a:lnSpc>
              <a:buNone/>
            </a:pPr>
            <a:r>
              <a:rPr lang="en-US" sz="2000" b="1" dirty="0">
                <a:solidFill>
                  <a:srgbClr val="F2F6FA"/>
                </a:solidFill>
                <a:latin typeface="Arial" pitchFamily="34" charset="0"/>
                <a:ea typeface="Arial" pitchFamily="34" charset="-122"/>
                <a:cs typeface="Arial" pitchFamily="34" charset="-120"/>
              </a:rPr>
              <a:t>Genboat</a:t>
            </a:r>
            <a:endParaRPr lang="en-US" sz="2000" dirty="0"/>
          </a:p>
        </p:txBody>
      </p:sp>
      <p:sp>
        <p:nvSpPr>
          <p:cNvPr id="15" name="Text 10"/>
          <p:cNvSpPr txBox="1"/>
          <p:nvPr/>
        </p:nvSpPr>
        <p:spPr>
          <a:xfrm>
            <a:off x="3695700" y="3365500"/>
            <a:ext cx="2120900" cy="698500"/>
          </a:xfrm>
          <a:prstGeom prst="rect">
            <a:avLst/>
          </a:prstGeom>
          <a:noFill/>
          <a:ln/>
        </p:spPr>
        <p:txBody>
          <a:bodyPr wrap="square" lIns="0" tIns="0" rIns="0" bIns="0" rtlCol="0" anchor="t"/>
          <a:lstStyle/>
          <a:p>
            <a:pPr algn="l" indent="0" marL="0">
              <a:lnSpc>
                <a:spcPct val="130000"/>
              </a:lnSpc>
              <a:buNone/>
            </a:pPr>
            <a:r>
              <a:rPr lang="en-US" sz="1200" dirty="0">
                <a:solidFill>
                  <a:srgbClr val="B8C4D6"/>
                </a:solidFill>
                <a:latin typeface="Arial" pitchFamily="34" charset="0"/>
                <a:ea typeface="Arial" pitchFamily="34" charset="-122"/>
                <a:cs typeface="Arial" pitchFamily="34" charset="-120"/>
              </a:rPr>
              <a:t>GenAI copilots, AI agents, machine learning and AI security.</a:t>
            </a:r>
            <a:endParaRPr lang="en-US" sz="1200" dirty="0"/>
          </a:p>
        </p:txBody>
      </p:sp>
      <p:sp>
        <p:nvSpPr>
          <p:cNvPr id="16" name="Text 11"/>
          <p:cNvSpPr txBox="1"/>
          <p:nvPr/>
        </p:nvSpPr>
        <p:spPr>
          <a:xfrm>
            <a:off x="3695700" y="4089400"/>
            <a:ext cx="2120900" cy="215900"/>
          </a:xfrm>
          <a:prstGeom prst="rect">
            <a:avLst/>
          </a:prstGeom>
          <a:noFill/>
          <a:ln/>
        </p:spPr>
        <p:txBody>
          <a:bodyPr wrap="square" lIns="0" tIns="0" rIns="0" bIns="0" rtlCol="0" anchor="t"/>
          <a:lstStyle/>
          <a:p>
            <a:pPr algn="l" indent="0" marL="0">
              <a:lnSpc>
                <a:spcPct val="115000"/>
              </a:lnSpc>
              <a:buNone/>
            </a:pPr>
            <a:r>
              <a:rPr lang="en-US" sz="1200" dirty="0">
                <a:solidFill>
                  <a:srgbClr val="8494AD"/>
                </a:solidFill>
                <a:latin typeface="Consolas" pitchFamily="34" charset="0"/>
                <a:ea typeface="Consolas" pitchFamily="34" charset="-122"/>
                <a:cs typeface="Consolas" pitchFamily="34" charset="-120"/>
              </a:rPr>
              <a:t>Registered brand</a:t>
            </a:r>
            <a:endParaRPr lang="en-US" sz="1200" dirty="0"/>
          </a:p>
        </p:txBody>
      </p:sp>
      <p:sp>
        <p:nvSpPr>
          <p:cNvPr id="17" name="Shape 12"/>
          <p:cNvSpPr/>
          <p:nvPr/>
        </p:nvSpPr>
        <p:spPr>
          <a:xfrm>
            <a:off x="6172200" y="2032000"/>
            <a:ext cx="2527300" cy="2413000"/>
          </a:xfrm>
          <a:prstGeom prst="roundRect">
            <a:avLst>
              <a:gd name="adj" fmla="val 5263"/>
            </a:avLst>
          </a:prstGeom>
          <a:solidFill>
            <a:srgbClr val="0F2233"/>
          </a:solidFill>
          <a:ln w="19050">
            <a:solidFill>
              <a:srgbClr val="22D3EE"/>
            </a:solidFill>
            <a:prstDash val="solid"/>
          </a:ln>
        </p:spPr>
      </p:sp>
      <p:pic>
        <p:nvPicPr>
          <p:cNvPr id="18" name="Image 2" descr="/private/tmp/claude-501/-Users-saikiran/ac7628c3-4612-4f8b-91c8-cde531ac311b/scratchpad/logo/hoc-shield.jpg">    </p:cNvPr>
          <p:cNvPicPr>
            <a:picLocks noChangeAspect="1"/>
          </p:cNvPicPr>
          <p:nvPr/>
        </p:nvPicPr>
        <p:blipFill>
          <a:blip r:embed="rId3"/>
          <a:stretch>
            <a:fillRect/>
          </a:stretch>
        </p:blipFill>
        <p:spPr>
          <a:xfrm>
            <a:off x="6375400" y="2197100"/>
            <a:ext cx="304800" cy="393700"/>
          </a:xfrm>
          <a:prstGeom prst="rect">
            <a:avLst/>
          </a:prstGeom>
        </p:spPr>
      </p:pic>
      <p:sp>
        <p:nvSpPr>
          <p:cNvPr id="19" name="Text 13"/>
          <p:cNvSpPr txBox="1"/>
          <p:nvPr/>
        </p:nvSpPr>
        <p:spPr>
          <a:xfrm>
            <a:off x="6375400" y="2667000"/>
            <a:ext cx="2120900" cy="215900"/>
          </a:xfrm>
          <a:prstGeom prst="rect">
            <a:avLst/>
          </a:prstGeom>
          <a:noFill/>
          <a:ln/>
        </p:spPr>
        <p:txBody>
          <a:bodyPr wrap="square" lIns="0" tIns="0" rIns="0" bIns="0" rtlCol="0" anchor="t"/>
          <a:lstStyle/>
          <a:p>
            <a:pPr algn="l" indent="0" marL="0">
              <a:lnSpc>
                <a:spcPct val="115000"/>
              </a:lnSpc>
              <a:buNone/>
            </a:pPr>
            <a:r>
              <a:rPr lang="en-US" sz="1200" dirty="0">
                <a:solidFill>
                  <a:srgbClr val="22D3EE"/>
                </a:solidFill>
                <a:latin typeface="Consolas" pitchFamily="34" charset="0"/>
                <a:ea typeface="Consolas" pitchFamily="34" charset="-122"/>
                <a:cs typeface="Consolas" pitchFamily="34" charset="-120"/>
              </a:rPr>
              <a:t>CYBERSECURITY</a:t>
            </a:r>
            <a:endParaRPr lang="en-US" sz="1200" dirty="0"/>
          </a:p>
        </p:txBody>
      </p:sp>
      <p:sp>
        <p:nvSpPr>
          <p:cNvPr id="20" name="Text 14"/>
          <p:cNvSpPr txBox="1"/>
          <p:nvPr/>
        </p:nvSpPr>
        <p:spPr>
          <a:xfrm>
            <a:off x="6375400" y="2933700"/>
            <a:ext cx="2120900" cy="355600"/>
          </a:xfrm>
          <a:prstGeom prst="rect">
            <a:avLst/>
          </a:prstGeom>
          <a:noFill/>
          <a:ln/>
        </p:spPr>
        <p:txBody>
          <a:bodyPr wrap="square" lIns="0" tIns="0" rIns="0" bIns="0" rtlCol="0" anchor="t"/>
          <a:lstStyle/>
          <a:p>
            <a:pPr algn="l" indent="0" marL="0">
              <a:lnSpc>
                <a:spcPct val="115000"/>
              </a:lnSpc>
              <a:buNone/>
            </a:pPr>
            <a:r>
              <a:rPr lang="en-US" sz="2000" b="1" dirty="0">
                <a:solidFill>
                  <a:srgbClr val="F2F6FA"/>
                </a:solidFill>
                <a:latin typeface="Arial" pitchFamily="34" charset="0"/>
                <a:ea typeface="Arial" pitchFamily="34" charset="-122"/>
                <a:cs typeface="Arial" pitchFamily="34" charset="-120"/>
              </a:rPr>
              <a:t>Home of Cyber</a:t>
            </a:r>
            <a:endParaRPr lang="en-US" sz="2000" dirty="0"/>
          </a:p>
        </p:txBody>
      </p:sp>
      <p:sp>
        <p:nvSpPr>
          <p:cNvPr id="21" name="Text 15"/>
          <p:cNvSpPr txBox="1"/>
          <p:nvPr/>
        </p:nvSpPr>
        <p:spPr>
          <a:xfrm>
            <a:off x="6375400" y="3365500"/>
            <a:ext cx="2120900" cy="698500"/>
          </a:xfrm>
          <a:prstGeom prst="rect">
            <a:avLst/>
          </a:prstGeom>
          <a:noFill/>
          <a:ln/>
        </p:spPr>
        <p:txBody>
          <a:bodyPr wrap="square" lIns="0" tIns="0" rIns="0" bIns="0" rtlCol="0" anchor="t"/>
          <a:lstStyle/>
          <a:p>
            <a:pPr algn="l" indent="0" marL="0">
              <a:lnSpc>
                <a:spcPct val="130000"/>
              </a:lnSpc>
              <a:buNone/>
            </a:pPr>
            <a:r>
              <a:rPr lang="en-US" sz="1200" dirty="0">
                <a:solidFill>
                  <a:srgbClr val="B8C4D6"/>
                </a:solidFill>
                <a:latin typeface="Arial" pitchFamily="34" charset="0"/>
                <a:ea typeface="Arial" pitchFamily="34" charset="-122"/>
                <a:cs typeface="Arial" pitchFamily="34" charset="-120"/>
              </a:rPr>
              <a:t>Training, placement and consultancy in cybersecurity.</a:t>
            </a:r>
            <a:endParaRPr lang="en-US" sz="1200" dirty="0"/>
          </a:p>
        </p:txBody>
      </p:sp>
      <p:sp>
        <p:nvSpPr>
          <p:cNvPr id="22" name="Text 16"/>
          <p:cNvSpPr txBox="1"/>
          <p:nvPr/>
        </p:nvSpPr>
        <p:spPr>
          <a:xfrm>
            <a:off x="6375400" y="4089400"/>
            <a:ext cx="2120900" cy="215900"/>
          </a:xfrm>
          <a:prstGeom prst="rect">
            <a:avLst/>
          </a:prstGeom>
          <a:noFill/>
          <a:ln/>
        </p:spPr>
        <p:txBody>
          <a:bodyPr wrap="square" lIns="0" tIns="0" rIns="0" bIns="0" rtlCol="0" anchor="t"/>
          <a:lstStyle/>
          <a:p>
            <a:pPr algn="l" indent="0" marL="0">
              <a:lnSpc>
                <a:spcPct val="115000"/>
              </a:lnSpc>
              <a:buNone/>
            </a:pPr>
            <a:r>
              <a:rPr lang="en-US" sz="1200" dirty="0">
                <a:solidFill>
                  <a:srgbClr val="8494AD"/>
                </a:solidFill>
                <a:latin typeface="Consolas" pitchFamily="34" charset="0"/>
                <a:ea typeface="Consolas" pitchFamily="34" charset="-122"/>
                <a:cs typeface="Consolas" pitchFamily="34" charset="-120"/>
              </a:rPr>
              <a:t>homeofcyber.com</a:t>
            </a:r>
            <a:endParaRPr lang="en-US" sz="1200" dirty="0"/>
          </a:p>
        </p:txBody>
      </p:sp>
      <p:sp>
        <p:nvSpPr>
          <p:cNvPr id="23" name="Shape 17"/>
          <p:cNvSpPr/>
          <p:nvPr/>
        </p:nvSpPr>
        <p:spPr>
          <a:xfrm>
            <a:off x="8851900" y="2032000"/>
            <a:ext cx="2527300" cy="2413000"/>
          </a:xfrm>
          <a:prstGeom prst="roundRect">
            <a:avLst>
              <a:gd name="adj" fmla="val 5263"/>
            </a:avLst>
          </a:prstGeom>
          <a:solidFill>
            <a:srgbClr val="111A2E"/>
          </a:solidFill>
          <a:ln w="9525">
            <a:solidFill>
              <a:srgbClr val="1E2A44"/>
            </a:solidFill>
            <a:prstDash val="solid"/>
          </a:ln>
        </p:spPr>
      </p:sp>
      <p:pic>
        <p:nvPicPr>
          <p:cNvPr id="24" name="Image 3" descr="/private/tmp/claude-501/-Users-saikiran/ac7628c3-4612-4f8b-91c8-cde531ac311b/scratchpad/icons/Home-9FE8F5.png">    </p:cNvPr>
          <p:cNvPicPr>
            <a:picLocks noChangeAspect="1"/>
          </p:cNvPicPr>
          <p:nvPr/>
        </p:nvPicPr>
        <p:blipFill>
          <a:blip r:embed="rId4"/>
          <a:stretch>
            <a:fillRect/>
          </a:stretch>
        </p:blipFill>
        <p:spPr>
          <a:xfrm>
            <a:off x="9055100" y="2235200"/>
            <a:ext cx="304800" cy="304800"/>
          </a:xfrm>
          <a:prstGeom prst="rect">
            <a:avLst/>
          </a:prstGeom>
        </p:spPr>
      </p:pic>
      <p:sp>
        <p:nvSpPr>
          <p:cNvPr id="25" name="Text 18"/>
          <p:cNvSpPr txBox="1"/>
          <p:nvPr/>
        </p:nvSpPr>
        <p:spPr>
          <a:xfrm>
            <a:off x="9055100" y="2667000"/>
            <a:ext cx="2120900" cy="215900"/>
          </a:xfrm>
          <a:prstGeom prst="rect">
            <a:avLst/>
          </a:prstGeom>
          <a:noFill/>
          <a:ln/>
        </p:spPr>
        <p:txBody>
          <a:bodyPr wrap="square" lIns="0" tIns="0" rIns="0" bIns="0" rtlCol="0" anchor="t"/>
          <a:lstStyle/>
          <a:p>
            <a:pPr algn="l" indent="0" marL="0">
              <a:lnSpc>
                <a:spcPct val="115000"/>
              </a:lnSpc>
              <a:buNone/>
            </a:pPr>
            <a:r>
              <a:rPr lang="en-US" sz="1200" dirty="0">
                <a:solidFill>
                  <a:srgbClr val="9FE8F5"/>
                </a:solidFill>
                <a:latin typeface="Consolas" pitchFamily="34" charset="0"/>
                <a:ea typeface="Consolas" pitchFamily="34" charset="-122"/>
                <a:cs typeface="Consolas" pitchFamily="34" charset="-120"/>
              </a:rPr>
              <a:t>FOOD AND BEVERAGES</a:t>
            </a:r>
            <a:endParaRPr lang="en-US" sz="1200" dirty="0"/>
          </a:p>
        </p:txBody>
      </p:sp>
      <p:sp>
        <p:nvSpPr>
          <p:cNvPr id="26" name="Text 19"/>
          <p:cNvSpPr txBox="1"/>
          <p:nvPr/>
        </p:nvSpPr>
        <p:spPr>
          <a:xfrm>
            <a:off x="9055100" y="2933700"/>
            <a:ext cx="2120900" cy="355600"/>
          </a:xfrm>
          <a:prstGeom prst="rect">
            <a:avLst/>
          </a:prstGeom>
          <a:noFill/>
          <a:ln/>
        </p:spPr>
        <p:txBody>
          <a:bodyPr wrap="square" lIns="0" tIns="0" rIns="0" bIns="0" rtlCol="0" anchor="t"/>
          <a:lstStyle/>
          <a:p>
            <a:pPr algn="l" indent="0" marL="0">
              <a:lnSpc>
                <a:spcPct val="115000"/>
              </a:lnSpc>
              <a:buNone/>
            </a:pPr>
            <a:r>
              <a:rPr lang="en-US" sz="2000" b="1" dirty="0">
                <a:solidFill>
                  <a:srgbClr val="F2F6FA"/>
                </a:solidFill>
                <a:latin typeface="Arial" pitchFamily="34" charset="0"/>
                <a:ea typeface="Arial" pitchFamily="34" charset="-122"/>
                <a:cs typeface="Arial" pitchFamily="34" charset="-120"/>
              </a:rPr>
              <a:t>Amplifly</a:t>
            </a:r>
            <a:endParaRPr lang="en-US" sz="2000" dirty="0"/>
          </a:p>
        </p:txBody>
      </p:sp>
      <p:sp>
        <p:nvSpPr>
          <p:cNvPr id="27" name="Text 20"/>
          <p:cNvSpPr txBox="1"/>
          <p:nvPr/>
        </p:nvSpPr>
        <p:spPr>
          <a:xfrm>
            <a:off x="9055100" y="3365500"/>
            <a:ext cx="2120900" cy="698500"/>
          </a:xfrm>
          <a:prstGeom prst="rect">
            <a:avLst/>
          </a:prstGeom>
          <a:noFill/>
          <a:ln/>
        </p:spPr>
        <p:txBody>
          <a:bodyPr wrap="square" lIns="0" tIns="0" rIns="0" bIns="0" rtlCol="0" anchor="t"/>
          <a:lstStyle/>
          <a:p>
            <a:pPr algn="l" indent="0" marL="0">
              <a:lnSpc>
                <a:spcPct val="130000"/>
              </a:lnSpc>
              <a:buNone/>
            </a:pPr>
            <a:r>
              <a:rPr lang="en-US" sz="1200" dirty="0">
                <a:solidFill>
                  <a:srgbClr val="B8C4D6"/>
                </a:solidFill>
                <a:latin typeface="Arial" pitchFamily="34" charset="0"/>
                <a:ea typeface="Arial" pitchFamily="34" charset="-122"/>
                <a:cs typeface="Arial" pitchFamily="34" charset="-120"/>
              </a:rPr>
              <a:t>Food technology, starting with DIYSH daily breakfast delivery.</a:t>
            </a:r>
            <a:endParaRPr lang="en-US" sz="1200" dirty="0"/>
          </a:p>
        </p:txBody>
      </p:sp>
      <p:sp>
        <p:nvSpPr>
          <p:cNvPr id="28" name="Text 21"/>
          <p:cNvSpPr txBox="1"/>
          <p:nvPr/>
        </p:nvSpPr>
        <p:spPr>
          <a:xfrm>
            <a:off x="9055100" y="4089400"/>
            <a:ext cx="2120900" cy="215900"/>
          </a:xfrm>
          <a:prstGeom prst="rect">
            <a:avLst/>
          </a:prstGeom>
          <a:noFill/>
          <a:ln/>
        </p:spPr>
        <p:txBody>
          <a:bodyPr wrap="square" lIns="0" tIns="0" rIns="0" bIns="0" rtlCol="0" anchor="t"/>
          <a:lstStyle/>
          <a:p>
            <a:pPr algn="l" indent="0" marL="0">
              <a:lnSpc>
                <a:spcPct val="115000"/>
              </a:lnSpc>
              <a:buNone/>
            </a:pPr>
            <a:r>
              <a:rPr lang="en-US" sz="1200" dirty="0">
                <a:solidFill>
                  <a:srgbClr val="8494AD"/>
                </a:solidFill>
                <a:latin typeface="Consolas" pitchFamily="34" charset="0"/>
                <a:ea typeface="Consolas" pitchFamily="34" charset="-122"/>
                <a:cs typeface="Consolas" pitchFamily="34" charset="-120"/>
              </a:rPr>
              <a:t>ampliflytech.com</a:t>
            </a:r>
            <a:endParaRPr lang="en-US" sz="1200" dirty="0"/>
          </a:p>
        </p:txBody>
      </p:sp>
      <p:sp>
        <p:nvSpPr>
          <p:cNvPr id="29" name="Shape 22"/>
          <p:cNvSpPr/>
          <p:nvPr/>
        </p:nvSpPr>
        <p:spPr>
          <a:xfrm>
            <a:off x="812800" y="4953000"/>
            <a:ext cx="10566400" cy="698500"/>
          </a:xfrm>
          <a:prstGeom prst="roundRect">
            <a:avLst>
              <a:gd name="adj" fmla="val 18182"/>
            </a:avLst>
          </a:prstGeom>
          <a:solidFill>
            <a:srgbClr val="111A2E"/>
          </a:solidFill>
          <a:ln w="9525">
            <a:solidFill>
              <a:srgbClr val="1E2A44"/>
            </a:solidFill>
            <a:prstDash val="solid"/>
          </a:ln>
        </p:spPr>
      </p:sp>
      <p:pic>
        <p:nvPicPr>
          <p:cNvPr id="30" name="Image 4" descr="/private/tmp/claude-501/-Users-saikiran/ac7628c3-4612-4f8b-91c8-cde531ac311b/scratchpad/icons/Verified-22D3EE.png">    </p:cNvPr>
          <p:cNvPicPr>
            <a:picLocks noChangeAspect="1"/>
          </p:cNvPicPr>
          <p:nvPr/>
        </p:nvPicPr>
        <p:blipFill>
          <a:blip r:embed="rId5"/>
          <a:stretch>
            <a:fillRect/>
          </a:stretch>
        </p:blipFill>
        <p:spPr>
          <a:xfrm>
            <a:off x="1066800" y="5162550"/>
            <a:ext cx="279400" cy="279400"/>
          </a:xfrm>
          <a:prstGeom prst="rect">
            <a:avLst/>
          </a:prstGeom>
        </p:spPr>
      </p:pic>
      <p:sp>
        <p:nvSpPr>
          <p:cNvPr id="31" name="Text 23"/>
          <p:cNvSpPr txBox="1"/>
          <p:nvPr/>
        </p:nvSpPr>
        <p:spPr>
          <a:xfrm>
            <a:off x="1498600" y="5181600"/>
            <a:ext cx="9652000" cy="279400"/>
          </a:xfrm>
          <a:prstGeom prst="rect">
            <a:avLst/>
          </a:prstGeom>
          <a:noFill/>
          <a:ln/>
        </p:spPr>
        <p:txBody>
          <a:bodyPr wrap="square" lIns="0" tIns="0" rIns="0" bIns="0" rtlCol="0" anchor="t"/>
          <a:lstStyle/>
          <a:p>
            <a:pPr algn="l" indent="0" marL="0">
              <a:lnSpc>
                <a:spcPct val="115000"/>
              </a:lnSpc>
              <a:buNone/>
            </a:pPr>
            <a:r>
              <a:rPr lang="en-US" sz="1400" dirty="0">
                <a:solidFill>
                  <a:srgbClr val="E6EDF5"/>
                </a:solidFill>
                <a:latin typeface="Arial" pitchFamily="34" charset="0"/>
                <a:ea typeface="Arial" pitchFamily="34" charset="-122"/>
                <a:cs typeface="Arial" pitchFamily="34" charset="-120"/>
              </a:rPr>
              <a:t>All four brands operate under </a:t>
            </a:r>
            <a:pPr algn="l" indent="0" marL="0">
              <a:lnSpc>
                <a:spcPct val="115000"/>
              </a:lnSpc>
              <a:buNone/>
            </a:pPr>
            <a:r>
              <a:rPr lang="en-US" sz="1400" b="1" dirty="0">
                <a:solidFill>
                  <a:srgbClr val="E6EDF5"/>
                </a:solidFill>
                <a:latin typeface="Arial" pitchFamily="34" charset="0"/>
                <a:ea typeface="Arial" pitchFamily="34" charset="-122"/>
                <a:cs typeface="Arial" pitchFamily="34" charset="-120"/>
              </a:rPr>
              <a:t>Amplifly Innovations Private Limited</a:t>
            </a:r>
            <a:pPr algn="l" indent="0" marL="0">
              <a:lnSpc>
                <a:spcPct val="115000"/>
              </a:lnSpc>
              <a:buNone/>
            </a:pPr>
            <a:r>
              <a:rPr lang="en-US" sz="1400" dirty="0">
                <a:solidFill>
                  <a:srgbClr val="E6EDF5"/>
                </a:solidFill>
                <a:latin typeface="Arial" pitchFamily="34" charset="0"/>
                <a:ea typeface="Arial" pitchFamily="34" charset="-122"/>
                <a:cs typeface="Arial" pitchFamily="34" charset="-120"/>
              </a:rPr>
              <a:t>, one registration and one accountable team.</a:t>
            </a:r>
            <a:endParaRPr lang="en-US" sz="1400" dirty="0"/>
          </a:p>
        </p:txBody>
      </p:sp>
      <p:sp>
        <p:nvSpPr>
          <p:cNvPr id="32" name="Shape 24"/>
          <p:cNvSpPr/>
          <p:nvPr/>
        </p:nvSpPr>
        <p:spPr>
          <a:xfrm>
            <a:off x="812800" y="6134100"/>
            <a:ext cx="10566400" cy="0"/>
          </a:xfrm>
          <a:prstGeom prst="line">
            <a:avLst/>
          </a:prstGeom>
          <a:noFill/>
          <a:ln w="9525">
            <a:solidFill>
              <a:srgbClr val="1F2E48"/>
            </a:solidFill>
            <a:prstDash val="solid"/>
          </a:ln>
        </p:spPr>
      </p:sp>
      <p:sp>
        <p:nvSpPr>
          <p:cNvPr id="33" name="Text 25"/>
          <p:cNvSpPr txBox="1"/>
          <p:nvPr/>
        </p:nvSpPr>
        <p:spPr>
          <a:xfrm>
            <a:off x="812800" y="6261100"/>
            <a:ext cx="5080000" cy="228600"/>
          </a:xfrm>
          <a:prstGeom prst="rect">
            <a:avLst/>
          </a:prstGeom>
          <a:noFill/>
          <a:ln/>
        </p:spPr>
        <p:txBody>
          <a:bodyPr wrap="square" lIns="0" tIns="0" rIns="0" bIns="0" rtlCol="0" anchor="t"/>
          <a:lstStyle/>
          <a:p>
            <a:pPr algn="l" indent="0" marL="0">
              <a:lnSpc>
                <a:spcPct val="115000"/>
              </a:lnSpc>
              <a:buNone/>
            </a:pPr>
            <a:r>
              <a:rPr lang="en-US" sz="1200" spc="150" kern="0" dirty="0">
                <a:solidFill>
                  <a:srgbClr val="8494AD"/>
                </a:solidFill>
                <a:latin typeface="Consolas" pitchFamily="34" charset="0"/>
                <a:ea typeface="Consolas" pitchFamily="34" charset="-122"/>
                <a:cs typeface="Consolas" pitchFamily="34" charset="-120"/>
              </a:rPr>
              <a:t>AMPLIFLY INNOVATIONS × HOME OF CYBER</a:t>
            </a:r>
            <a:endParaRPr lang="en-US" sz="1200" dirty="0"/>
          </a:p>
        </p:txBody>
      </p:sp>
      <p:sp>
        <p:nvSpPr>
          <p:cNvPr id="34" name="Text 26"/>
          <p:cNvSpPr txBox="1"/>
          <p:nvPr/>
        </p:nvSpPr>
        <p:spPr>
          <a:xfrm>
            <a:off x="5080000" y="6261100"/>
            <a:ext cx="4445000" cy="228600"/>
          </a:xfrm>
          <a:prstGeom prst="rect">
            <a:avLst/>
          </a:prstGeom>
          <a:noFill/>
          <a:ln/>
        </p:spPr>
        <p:txBody>
          <a:bodyPr wrap="square" lIns="0" tIns="0" rIns="0" bIns="0" rtlCol="0" anchor="t"/>
          <a:lstStyle/>
          <a:p>
            <a:pPr algn="ctr" indent="0" marL="0">
              <a:lnSpc>
                <a:spcPct val="115000"/>
              </a:lnSpc>
              <a:buNone/>
            </a:pPr>
            <a:r>
              <a:rPr lang="en-US" sz="1200" dirty="0">
                <a:solidFill>
                  <a:srgbClr val="8494AD"/>
                </a:solidFill>
                <a:latin typeface="Consolas" pitchFamily="34" charset="0"/>
                <a:ea typeface="Consolas" pitchFamily="34" charset="-122"/>
                <a:cs typeface="Consolas" pitchFamily="34" charset="-120"/>
              </a:rPr>
              <a:t>homeofcyber.com  |  ampliflytech.com</a:t>
            </a:r>
            <a:endParaRPr lang="en-US" sz="1200" dirty="0"/>
          </a:p>
        </p:txBody>
      </p:sp>
      <p:sp>
        <p:nvSpPr>
          <p:cNvPr id="35" name="Text 27"/>
          <p:cNvSpPr txBox="1"/>
          <p:nvPr/>
        </p:nvSpPr>
        <p:spPr>
          <a:xfrm>
            <a:off x="10109200" y="6261100"/>
            <a:ext cx="1270000" cy="228600"/>
          </a:xfrm>
          <a:prstGeom prst="rect">
            <a:avLst/>
          </a:prstGeom>
          <a:noFill/>
          <a:ln/>
        </p:spPr>
        <p:txBody>
          <a:bodyPr wrap="square" lIns="0" tIns="0" rIns="0" bIns="0" rtlCol="0" anchor="t"/>
          <a:lstStyle/>
          <a:p>
            <a:pPr algn="r" indent="0" marL="0">
              <a:lnSpc>
                <a:spcPct val="115000"/>
              </a:lnSpc>
              <a:buNone/>
            </a:pPr>
            <a:r>
              <a:rPr lang="en-US" sz="1200" dirty="0">
                <a:solidFill>
                  <a:srgbClr val="22D3EE"/>
                </a:solidFill>
                <a:latin typeface="Consolas" pitchFamily="34" charset="0"/>
                <a:ea typeface="Consolas" pitchFamily="34" charset="-122"/>
                <a:cs typeface="Consolas" pitchFamily="34" charset="-120"/>
              </a:rPr>
              <a:t>03 / 19</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B1220"/>
        </a:solidFill>
      </p:bgPr>
    </p:bg>
    <p:spTree>
      <p:nvGrpSpPr>
        <p:cNvPr id="1" name=""/>
        <p:cNvGrpSpPr/>
        <p:nvPr/>
      </p:nvGrpSpPr>
      <p:grpSpPr>
        <a:xfrm>
          <a:off x="0" y="0"/>
          <a:ext cx="0" cy="0"/>
          <a:chOff x="0" y="0"/>
          <a:chExt cx="0" cy="0"/>
        </a:xfrm>
      </p:grpSpPr>
      <p:sp>
        <p:nvSpPr>
          <p:cNvPr id="3" name="Text 0"/>
          <p:cNvSpPr txBox="1"/>
          <p:nvPr/>
        </p:nvSpPr>
        <p:spPr>
          <a:xfrm>
            <a:off x="812800" y="812800"/>
            <a:ext cx="10566400" cy="254000"/>
          </a:xfrm>
          <a:prstGeom prst="rect">
            <a:avLst/>
          </a:prstGeom>
          <a:noFill/>
          <a:ln/>
        </p:spPr>
        <p:txBody>
          <a:bodyPr wrap="square" lIns="0" tIns="0" rIns="0" bIns="0" rtlCol="0" anchor="t"/>
          <a:lstStyle/>
          <a:p>
            <a:pPr algn="l" indent="0" marL="0">
              <a:lnSpc>
                <a:spcPct val="115000"/>
              </a:lnSpc>
              <a:buNone/>
            </a:pPr>
            <a:r>
              <a:rPr lang="en-US" sz="1200" spc="300" kern="0" dirty="0">
                <a:solidFill>
                  <a:srgbClr val="22D3EE"/>
                </a:solidFill>
                <a:latin typeface="Consolas" pitchFamily="34" charset="0"/>
                <a:ea typeface="Consolas" pitchFamily="34" charset="-122"/>
                <a:cs typeface="Consolas" pitchFamily="34" charset="-120"/>
              </a:rPr>
              <a:t>INTRODUCING</a:t>
            </a:r>
            <a:endParaRPr lang="en-US" sz="1200" dirty="0"/>
          </a:p>
        </p:txBody>
      </p:sp>
      <p:sp>
        <p:nvSpPr>
          <p:cNvPr id="4" name="Text 1"/>
          <p:cNvSpPr txBox="1"/>
          <p:nvPr/>
        </p:nvSpPr>
        <p:spPr>
          <a:xfrm>
            <a:off x="812800" y="1117600"/>
            <a:ext cx="5715000" cy="571500"/>
          </a:xfrm>
          <a:prstGeom prst="rect">
            <a:avLst/>
          </a:prstGeom>
          <a:noFill/>
          <a:ln/>
        </p:spPr>
        <p:txBody>
          <a:bodyPr wrap="square" lIns="0" tIns="0" rIns="0" bIns="0" rtlCol="0" anchor="t"/>
          <a:lstStyle/>
          <a:p>
            <a:pPr algn="l" indent="0" marL="0">
              <a:lnSpc>
                <a:spcPct val="105000"/>
              </a:lnSpc>
              <a:buNone/>
            </a:pPr>
            <a:r>
              <a:rPr lang="en-US" sz="3600" b="1" dirty="0">
                <a:solidFill>
                  <a:srgbClr val="F2F6FA"/>
                </a:solidFill>
                <a:latin typeface="Arial" pitchFamily="34" charset="0"/>
                <a:ea typeface="Arial" pitchFamily="34" charset="-122"/>
                <a:cs typeface="Arial" pitchFamily="34" charset="-120"/>
              </a:rPr>
              <a:t>Home of Cyber (HOC)</a:t>
            </a:r>
            <a:endParaRPr lang="en-US" sz="3600" dirty="0"/>
          </a:p>
        </p:txBody>
      </p:sp>
      <p:sp>
        <p:nvSpPr>
          <p:cNvPr id="5" name="Shape 2"/>
          <p:cNvSpPr/>
          <p:nvPr/>
        </p:nvSpPr>
        <p:spPr>
          <a:xfrm>
            <a:off x="812800" y="1841500"/>
            <a:ext cx="3388360" cy="317500"/>
          </a:xfrm>
          <a:prstGeom prst="roundRect">
            <a:avLst>
              <a:gd name="adj" fmla="val 50000"/>
            </a:avLst>
          </a:prstGeom>
          <a:solidFill>
            <a:srgbClr val="F5A524"/>
          </a:solidFill>
          <a:ln/>
        </p:spPr>
      </p:sp>
      <p:sp>
        <p:nvSpPr>
          <p:cNvPr id="6" name="Text 3"/>
          <p:cNvSpPr txBox="1"/>
          <p:nvPr/>
        </p:nvSpPr>
        <p:spPr>
          <a:xfrm>
            <a:off x="812800" y="1892300"/>
            <a:ext cx="3388360" cy="215900"/>
          </a:xfrm>
          <a:prstGeom prst="rect">
            <a:avLst/>
          </a:prstGeom>
          <a:noFill/>
          <a:ln/>
        </p:spPr>
        <p:txBody>
          <a:bodyPr wrap="square" lIns="0" tIns="0" rIns="0" bIns="0" rtlCol="0" anchor="t"/>
          <a:lstStyle/>
          <a:p>
            <a:pPr algn="ctr" indent="0" marL="0">
              <a:lnSpc>
                <a:spcPct val="115000"/>
              </a:lnSpc>
              <a:buNone/>
            </a:pPr>
            <a:r>
              <a:rPr lang="en-US" sz="1200" dirty="0">
                <a:solidFill>
                  <a:srgbClr val="1A1204"/>
                </a:solidFill>
                <a:latin typeface="Consolas" pitchFamily="34" charset="0"/>
                <a:ea typeface="Consolas" pitchFamily="34" charset="-122"/>
                <a:cs typeface="Consolas" pitchFamily="34" charset="-120"/>
              </a:rPr>
              <a:t>Training | Placement | Consultancy</a:t>
            </a:r>
            <a:endParaRPr lang="en-US" sz="1200" dirty="0"/>
          </a:p>
        </p:txBody>
      </p:sp>
      <p:sp>
        <p:nvSpPr>
          <p:cNvPr id="7" name="Text 4"/>
          <p:cNvSpPr txBox="1"/>
          <p:nvPr/>
        </p:nvSpPr>
        <p:spPr>
          <a:xfrm>
            <a:off x="812800" y="2349500"/>
            <a:ext cx="5461000" cy="1270000"/>
          </a:xfrm>
          <a:prstGeom prst="rect">
            <a:avLst/>
          </a:prstGeom>
          <a:noFill/>
          <a:ln/>
        </p:spPr>
        <p:txBody>
          <a:bodyPr wrap="square" lIns="0" tIns="0" rIns="0" bIns="0" rtlCol="0" anchor="t"/>
          <a:lstStyle/>
          <a:p>
            <a:pPr algn="l" indent="0" marL="0">
              <a:lnSpc>
                <a:spcPct val="135000"/>
              </a:lnSpc>
              <a:buNone/>
            </a:pPr>
            <a:r>
              <a:rPr lang="en-US" sz="1500" dirty="0">
                <a:solidFill>
                  <a:srgbClr val="B8C4D6"/>
                </a:solidFill>
                <a:latin typeface="Arial" pitchFamily="34" charset="0"/>
                <a:ea typeface="Arial" pitchFamily="34" charset="-122"/>
                <a:cs typeface="Arial" pitchFamily="34" charset="-120"/>
              </a:rPr>
              <a:t>Amplifly's cybersecurity brand. We defend your business around the clock, test it the way an attacker would, and train the people who keep it safe.</a:t>
            </a:r>
            <a:endParaRPr lang="en-US" sz="1500" dirty="0"/>
          </a:p>
        </p:txBody>
      </p:sp>
      <p:pic>
        <p:nvPicPr>
          <p:cNvPr id="8" name="Image 0" descr="/private/tmp/claude-501/-Users-saikiran/ac7628c3-4612-4f8b-91c8-cde531ac311b/scratchpad/site/assets/hoc-wall.jpg">    </p:cNvPr>
          <p:cNvPicPr>
            <a:picLocks noChangeAspect="1"/>
          </p:cNvPicPr>
          <p:nvPr/>
        </p:nvPicPr>
        <p:blipFill>
          <a:blip r:embed="rId1"/>
          <a:srcRect l="0" r="0" t="0" b="0"/>
          <a:stretch/>
        </p:blipFill>
        <p:spPr>
          <a:xfrm>
            <a:off x="6807200" y="812800"/>
            <a:ext cx="4572000" cy="3048000"/>
          </a:xfrm>
          <a:prstGeom prst="rect">
            <a:avLst/>
          </a:prstGeom>
        </p:spPr>
      </p:pic>
      <p:sp>
        <p:nvSpPr>
          <p:cNvPr id="9" name="Shape 5"/>
          <p:cNvSpPr/>
          <p:nvPr/>
        </p:nvSpPr>
        <p:spPr>
          <a:xfrm>
            <a:off x="812800" y="4127500"/>
            <a:ext cx="2527300" cy="1206500"/>
          </a:xfrm>
          <a:prstGeom prst="roundRect">
            <a:avLst>
              <a:gd name="adj" fmla="val 8421"/>
            </a:avLst>
          </a:prstGeom>
          <a:solidFill>
            <a:srgbClr val="111A2E"/>
          </a:solidFill>
          <a:ln w="9525">
            <a:solidFill>
              <a:srgbClr val="1E2A44"/>
            </a:solidFill>
            <a:prstDash val="solid"/>
          </a:ln>
        </p:spPr>
      </p:sp>
      <p:pic>
        <p:nvPicPr>
          <p:cNvPr id="10" name="Image 1" descr="/private/tmp/claude-501/-Users-saikiran/ac7628c3-4612-4f8b-91c8-cde531ac311b/scratchpad/icons/GraduationCap-22D3EE.png">    </p:cNvPr>
          <p:cNvPicPr>
            <a:picLocks noChangeAspect="1"/>
          </p:cNvPicPr>
          <p:nvPr/>
        </p:nvPicPr>
        <p:blipFill>
          <a:blip r:embed="rId2"/>
          <a:stretch>
            <a:fillRect/>
          </a:stretch>
        </p:blipFill>
        <p:spPr>
          <a:xfrm>
            <a:off x="1016000" y="4330700"/>
            <a:ext cx="254000" cy="254000"/>
          </a:xfrm>
          <a:prstGeom prst="rect">
            <a:avLst/>
          </a:prstGeom>
        </p:spPr>
      </p:pic>
      <p:sp>
        <p:nvSpPr>
          <p:cNvPr id="11" name="Text 6"/>
          <p:cNvSpPr txBox="1"/>
          <p:nvPr/>
        </p:nvSpPr>
        <p:spPr>
          <a:xfrm>
            <a:off x="1358900" y="4292600"/>
            <a:ext cx="1828800" cy="317500"/>
          </a:xfrm>
          <a:prstGeom prst="rect">
            <a:avLst/>
          </a:prstGeom>
          <a:noFill/>
          <a:ln/>
        </p:spPr>
        <p:txBody>
          <a:bodyPr wrap="square" lIns="0" tIns="0" rIns="0" bIns="0" rtlCol="0" anchor="t"/>
          <a:lstStyle/>
          <a:p>
            <a:pPr algn="l" indent="0" marL="0">
              <a:lnSpc>
                <a:spcPct val="115000"/>
              </a:lnSpc>
              <a:buNone/>
            </a:pPr>
            <a:r>
              <a:rPr lang="en-US" sz="1800" b="1" dirty="0">
                <a:solidFill>
                  <a:srgbClr val="F2F6FA"/>
                </a:solidFill>
                <a:latin typeface="Arial" pitchFamily="34" charset="0"/>
                <a:ea typeface="Arial" pitchFamily="34" charset="-122"/>
                <a:cs typeface="Arial" pitchFamily="34" charset="-120"/>
              </a:rPr>
              <a:t>Train</a:t>
            </a:r>
            <a:endParaRPr lang="en-US" sz="1800" dirty="0"/>
          </a:p>
        </p:txBody>
      </p:sp>
      <p:sp>
        <p:nvSpPr>
          <p:cNvPr id="12" name="Text 7"/>
          <p:cNvSpPr txBox="1"/>
          <p:nvPr/>
        </p:nvSpPr>
        <p:spPr>
          <a:xfrm>
            <a:off x="1016000" y="4711700"/>
            <a:ext cx="2120900" cy="508000"/>
          </a:xfrm>
          <a:prstGeom prst="rect">
            <a:avLst/>
          </a:prstGeom>
          <a:noFill/>
          <a:ln/>
        </p:spPr>
        <p:txBody>
          <a:bodyPr wrap="square" lIns="0" tIns="0" rIns="0" bIns="0" rtlCol="0" anchor="t"/>
          <a:lstStyle/>
          <a:p>
            <a:pPr algn="l" indent="0" marL="0">
              <a:lnSpc>
                <a:spcPct val="130000"/>
              </a:lnSpc>
              <a:buNone/>
            </a:pPr>
            <a:r>
              <a:rPr lang="en-US" sz="1200" dirty="0">
                <a:solidFill>
                  <a:srgbClr val="B8C4D6"/>
                </a:solidFill>
                <a:latin typeface="Arial" pitchFamily="34" charset="0"/>
                <a:ea typeface="Arial" pitchFamily="34" charset="-122"/>
                <a:cs typeface="Arial" pitchFamily="34" charset="-120"/>
              </a:rPr>
              <a:t>Hands-on programs from beginner to C|CISO</a:t>
            </a:r>
            <a:endParaRPr lang="en-US" sz="1200" dirty="0"/>
          </a:p>
        </p:txBody>
      </p:sp>
      <p:sp>
        <p:nvSpPr>
          <p:cNvPr id="13" name="Shape 8"/>
          <p:cNvSpPr/>
          <p:nvPr/>
        </p:nvSpPr>
        <p:spPr>
          <a:xfrm>
            <a:off x="3492500" y="4127500"/>
            <a:ext cx="2527300" cy="1206500"/>
          </a:xfrm>
          <a:prstGeom prst="roundRect">
            <a:avLst>
              <a:gd name="adj" fmla="val 8421"/>
            </a:avLst>
          </a:prstGeom>
          <a:solidFill>
            <a:srgbClr val="111A2E"/>
          </a:solidFill>
          <a:ln w="9525">
            <a:solidFill>
              <a:srgbClr val="1E2A44"/>
            </a:solidFill>
            <a:prstDash val="solid"/>
          </a:ln>
        </p:spPr>
      </p:sp>
      <p:pic>
        <p:nvPicPr>
          <p:cNvPr id="14" name="Image 2" descr="/private/tmp/claude-501/-Users-saikiran/ac7628c3-4612-4f8b-91c8-cde531ac311b/scratchpad/icons/Users-22D3EE.png">    </p:cNvPr>
          <p:cNvPicPr>
            <a:picLocks noChangeAspect="1"/>
          </p:cNvPicPr>
          <p:nvPr/>
        </p:nvPicPr>
        <p:blipFill>
          <a:blip r:embed="rId3"/>
          <a:stretch>
            <a:fillRect/>
          </a:stretch>
        </p:blipFill>
        <p:spPr>
          <a:xfrm>
            <a:off x="3695700" y="4330700"/>
            <a:ext cx="254000" cy="254000"/>
          </a:xfrm>
          <a:prstGeom prst="rect">
            <a:avLst/>
          </a:prstGeom>
        </p:spPr>
      </p:pic>
      <p:sp>
        <p:nvSpPr>
          <p:cNvPr id="15" name="Text 9"/>
          <p:cNvSpPr txBox="1"/>
          <p:nvPr/>
        </p:nvSpPr>
        <p:spPr>
          <a:xfrm>
            <a:off x="4038600" y="4292600"/>
            <a:ext cx="1828800" cy="317500"/>
          </a:xfrm>
          <a:prstGeom prst="rect">
            <a:avLst/>
          </a:prstGeom>
          <a:noFill/>
          <a:ln/>
        </p:spPr>
        <p:txBody>
          <a:bodyPr wrap="square" lIns="0" tIns="0" rIns="0" bIns="0" rtlCol="0" anchor="t"/>
          <a:lstStyle/>
          <a:p>
            <a:pPr algn="l" indent="0" marL="0">
              <a:lnSpc>
                <a:spcPct val="115000"/>
              </a:lnSpc>
              <a:buNone/>
            </a:pPr>
            <a:r>
              <a:rPr lang="en-US" sz="1800" b="1" dirty="0">
                <a:solidFill>
                  <a:srgbClr val="F2F6FA"/>
                </a:solidFill>
                <a:latin typeface="Arial" pitchFamily="34" charset="0"/>
                <a:ea typeface="Arial" pitchFamily="34" charset="-122"/>
                <a:cs typeface="Arial" pitchFamily="34" charset="-120"/>
              </a:rPr>
              <a:t>Place</a:t>
            </a:r>
            <a:endParaRPr lang="en-US" sz="1800" dirty="0"/>
          </a:p>
        </p:txBody>
      </p:sp>
      <p:sp>
        <p:nvSpPr>
          <p:cNvPr id="16" name="Text 10"/>
          <p:cNvSpPr txBox="1"/>
          <p:nvPr/>
        </p:nvSpPr>
        <p:spPr>
          <a:xfrm>
            <a:off x="3695700" y="4711700"/>
            <a:ext cx="2120900" cy="508000"/>
          </a:xfrm>
          <a:prstGeom prst="rect">
            <a:avLst/>
          </a:prstGeom>
          <a:noFill/>
          <a:ln/>
        </p:spPr>
        <p:txBody>
          <a:bodyPr wrap="square" lIns="0" tIns="0" rIns="0" bIns="0" rtlCol="0" anchor="t"/>
          <a:lstStyle/>
          <a:p>
            <a:pPr algn="l" indent="0" marL="0">
              <a:lnSpc>
                <a:spcPct val="130000"/>
              </a:lnSpc>
              <a:buNone/>
            </a:pPr>
            <a:r>
              <a:rPr lang="en-US" sz="1200" dirty="0">
                <a:solidFill>
                  <a:srgbClr val="B8C4D6"/>
                </a:solidFill>
                <a:latin typeface="Arial" pitchFamily="34" charset="0"/>
                <a:ea typeface="Arial" pitchFamily="34" charset="-122"/>
                <a:cs typeface="Arial" pitchFamily="34" charset="-120"/>
              </a:rPr>
              <a:t>Job-ready analysts for your security teams</a:t>
            </a:r>
            <a:endParaRPr lang="en-US" sz="1200" dirty="0"/>
          </a:p>
        </p:txBody>
      </p:sp>
      <p:sp>
        <p:nvSpPr>
          <p:cNvPr id="17" name="Shape 11"/>
          <p:cNvSpPr/>
          <p:nvPr/>
        </p:nvSpPr>
        <p:spPr>
          <a:xfrm>
            <a:off x="6172200" y="4127500"/>
            <a:ext cx="2527300" cy="1206500"/>
          </a:xfrm>
          <a:prstGeom prst="roundRect">
            <a:avLst>
              <a:gd name="adj" fmla="val 8421"/>
            </a:avLst>
          </a:prstGeom>
          <a:solidFill>
            <a:srgbClr val="111A2E"/>
          </a:solidFill>
          <a:ln w="9525">
            <a:solidFill>
              <a:srgbClr val="1E2A44"/>
            </a:solidFill>
            <a:prstDash val="solid"/>
          </a:ln>
        </p:spPr>
      </p:sp>
      <p:pic>
        <p:nvPicPr>
          <p:cNvPr id="18" name="Image 3" descr="/private/tmp/claude-501/-Users-saikiran/ac7628c3-4612-4f8b-91c8-cde531ac311b/scratchpad/icons/Trust-F5A524.png">    </p:cNvPr>
          <p:cNvPicPr>
            <a:picLocks noChangeAspect="1"/>
          </p:cNvPicPr>
          <p:nvPr/>
        </p:nvPicPr>
        <p:blipFill>
          <a:blip r:embed="rId4"/>
          <a:stretch>
            <a:fillRect/>
          </a:stretch>
        </p:blipFill>
        <p:spPr>
          <a:xfrm>
            <a:off x="6375400" y="4330700"/>
            <a:ext cx="254000" cy="254000"/>
          </a:xfrm>
          <a:prstGeom prst="rect">
            <a:avLst/>
          </a:prstGeom>
        </p:spPr>
      </p:pic>
      <p:sp>
        <p:nvSpPr>
          <p:cNvPr id="19" name="Text 12"/>
          <p:cNvSpPr txBox="1"/>
          <p:nvPr/>
        </p:nvSpPr>
        <p:spPr>
          <a:xfrm>
            <a:off x="6718300" y="4292600"/>
            <a:ext cx="1828800" cy="317500"/>
          </a:xfrm>
          <a:prstGeom prst="rect">
            <a:avLst/>
          </a:prstGeom>
          <a:noFill/>
          <a:ln/>
        </p:spPr>
        <p:txBody>
          <a:bodyPr wrap="square" lIns="0" tIns="0" rIns="0" bIns="0" rtlCol="0" anchor="t"/>
          <a:lstStyle/>
          <a:p>
            <a:pPr algn="l" indent="0" marL="0">
              <a:lnSpc>
                <a:spcPct val="115000"/>
              </a:lnSpc>
              <a:buNone/>
            </a:pPr>
            <a:r>
              <a:rPr lang="en-US" sz="1800" b="1" dirty="0">
                <a:solidFill>
                  <a:srgbClr val="F2F6FA"/>
                </a:solidFill>
                <a:latin typeface="Arial" pitchFamily="34" charset="0"/>
                <a:ea typeface="Arial" pitchFamily="34" charset="-122"/>
                <a:cs typeface="Arial" pitchFamily="34" charset="-120"/>
              </a:rPr>
              <a:t>Defend</a:t>
            </a:r>
            <a:endParaRPr lang="en-US" sz="1800" dirty="0"/>
          </a:p>
        </p:txBody>
      </p:sp>
      <p:sp>
        <p:nvSpPr>
          <p:cNvPr id="20" name="Text 13"/>
          <p:cNvSpPr txBox="1"/>
          <p:nvPr/>
        </p:nvSpPr>
        <p:spPr>
          <a:xfrm>
            <a:off x="6375400" y="4711700"/>
            <a:ext cx="2120900" cy="508000"/>
          </a:xfrm>
          <a:prstGeom prst="rect">
            <a:avLst/>
          </a:prstGeom>
          <a:noFill/>
          <a:ln/>
        </p:spPr>
        <p:txBody>
          <a:bodyPr wrap="square" lIns="0" tIns="0" rIns="0" bIns="0" rtlCol="0" anchor="t"/>
          <a:lstStyle/>
          <a:p>
            <a:pPr algn="l" indent="0" marL="0">
              <a:lnSpc>
                <a:spcPct val="130000"/>
              </a:lnSpc>
              <a:buNone/>
            </a:pPr>
            <a:r>
              <a:rPr lang="en-US" sz="1200" dirty="0">
                <a:solidFill>
                  <a:srgbClr val="B8C4D6"/>
                </a:solidFill>
                <a:latin typeface="Arial" pitchFamily="34" charset="0"/>
                <a:ea typeface="Arial" pitchFamily="34" charset="-122"/>
                <a:cs typeface="Arial" pitchFamily="34" charset="-120"/>
              </a:rPr>
              <a:t>Managed SOC, IAM, cloud and compliance</a:t>
            </a:r>
            <a:endParaRPr lang="en-US" sz="1200" dirty="0"/>
          </a:p>
        </p:txBody>
      </p:sp>
      <p:sp>
        <p:nvSpPr>
          <p:cNvPr id="21" name="Shape 14"/>
          <p:cNvSpPr/>
          <p:nvPr/>
        </p:nvSpPr>
        <p:spPr>
          <a:xfrm>
            <a:off x="8851900" y="4127500"/>
            <a:ext cx="2527300" cy="1206500"/>
          </a:xfrm>
          <a:prstGeom prst="roundRect">
            <a:avLst>
              <a:gd name="adj" fmla="val 8421"/>
            </a:avLst>
          </a:prstGeom>
          <a:solidFill>
            <a:srgbClr val="111A2E"/>
          </a:solidFill>
          <a:ln w="9525">
            <a:solidFill>
              <a:srgbClr val="1E2A44"/>
            </a:solidFill>
            <a:prstDash val="solid"/>
          </a:ln>
        </p:spPr>
      </p:sp>
      <p:pic>
        <p:nvPicPr>
          <p:cNvPr id="22" name="Image 4" descr="/private/tmp/claude-501/-Users-saikiran/ac7628c3-4612-4f8b-91c8-cde531ac311b/scratchpad/icons/Search-F5A524.png">    </p:cNvPr>
          <p:cNvPicPr>
            <a:picLocks noChangeAspect="1"/>
          </p:cNvPicPr>
          <p:nvPr/>
        </p:nvPicPr>
        <p:blipFill>
          <a:blip r:embed="rId5"/>
          <a:stretch>
            <a:fillRect/>
          </a:stretch>
        </p:blipFill>
        <p:spPr>
          <a:xfrm>
            <a:off x="9055100" y="4330700"/>
            <a:ext cx="254000" cy="254000"/>
          </a:xfrm>
          <a:prstGeom prst="rect">
            <a:avLst/>
          </a:prstGeom>
        </p:spPr>
      </p:pic>
      <p:sp>
        <p:nvSpPr>
          <p:cNvPr id="23" name="Text 15"/>
          <p:cNvSpPr txBox="1"/>
          <p:nvPr/>
        </p:nvSpPr>
        <p:spPr>
          <a:xfrm>
            <a:off x="9398000" y="4292600"/>
            <a:ext cx="1828800" cy="317500"/>
          </a:xfrm>
          <a:prstGeom prst="rect">
            <a:avLst/>
          </a:prstGeom>
          <a:noFill/>
          <a:ln/>
        </p:spPr>
        <p:txBody>
          <a:bodyPr wrap="square" lIns="0" tIns="0" rIns="0" bIns="0" rtlCol="0" anchor="t"/>
          <a:lstStyle/>
          <a:p>
            <a:pPr algn="l" indent="0" marL="0">
              <a:lnSpc>
                <a:spcPct val="115000"/>
              </a:lnSpc>
              <a:buNone/>
            </a:pPr>
            <a:r>
              <a:rPr lang="en-US" sz="1800" b="1" dirty="0">
                <a:solidFill>
                  <a:srgbClr val="F2F6FA"/>
                </a:solidFill>
                <a:latin typeface="Arial" pitchFamily="34" charset="0"/>
                <a:ea typeface="Arial" pitchFamily="34" charset="-122"/>
                <a:cs typeface="Arial" pitchFamily="34" charset="-120"/>
              </a:rPr>
              <a:t>Attack</a:t>
            </a:r>
            <a:endParaRPr lang="en-US" sz="1800" dirty="0"/>
          </a:p>
        </p:txBody>
      </p:sp>
      <p:sp>
        <p:nvSpPr>
          <p:cNvPr id="24" name="Text 16"/>
          <p:cNvSpPr txBox="1"/>
          <p:nvPr/>
        </p:nvSpPr>
        <p:spPr>
          <a:xfrm>
            <a:off x="9055100" y="4711700"/>
            <a:ext cx="2120900" cy="508000"/>
          </a:xfrm>
          <a:prstGeom prst="rect">
            <a:avLst/>
          </a:prstGeom>
          <a:noFill/>
          <a:ln/>
        </p:spPr>
        <p:txBody>
          <a:bodyPr wrap="square" lIns="0" tIns="0" rIns="0" bIns="0" rtlCol="0" anchor="t"/>
          <a:lstStyle/>
          <a:p>
            <a:pPr algn="l" indent="0" marL="0">
              <a:lnSpc>
                <a:spcPct val="130000"/>
              </a:lnSpc>
              <a:buNone/>
            </a:pPr>
            <a:r>
              <a:rPr lang="en-US" sz="1200" dirty="0">
                <a:solidFill>
                  <a:srgbClr val="B8C4D6"/>
                </a:solidFill>
                <a:latin typeface="Arial" pitchFamily="34" charset="0"/>
                <a:ea typeface="Arial" pitchFamily="34" charset="-122"/>
                <a:cs typeface="Arial" pitchFamily="34" charset="-120"/>
              </a:rPr>
              <a:t>VAPT and red teaming before adversaries do</a:t>
            </a:r>
            <a:endParaRPr lang="en-US" sz="1200" dirty="0"/>
          </a:p>
        </p:txBody>
      </p:sp>
      <p:sp>
        <p:nvSpPr>
          <p:cNvPr id="25" name="Shape 17"/>
          <p:cNvSpPr/>
          <p:nvPr/>
        </p:nvSpPr>
        <p:spPr>
          <a:xfrm>
            <a:off x="812800" y="6134100"/>
            <a:ext cx="10566400" cy="0"/>
          </a:xfrm>
          <a:prstGeom prst="line">
            <a:avLst/>
          </a:prstGeom>
          <a:noFill/>
          <a:ln w="9525">
            <a:solidFill>
              <a:srgbClr val="1F2E48"/>
            </a:solidFill>
            <a:prstDash val="solid"/>
          </a:ln>
        </p:spPr>
      </p:sp>
      <p:sp>
        <p:nvSpPr>
          <p:cNvPr id="26" name="Text 18"/>
          <p:cNvSpPr txBox="1"/>
          <p:nvPr/>
        </p:nvSpPr>
        <p:spPr>
          <a:xfrm>
            <a:off x="812800" y="6261100"/>
            <a:ext cx="5080000" cy="228600"/>
          </a:xfrm>
          <a:prstGeom prst="rect">
            <a:avLst/>
          </a:prstGeom>
          <a:noFill/>
          <a:ln/>
        </p:spPr>
        <p:txBody>
          <a:bodyPr wrap="square" lIns="0" tIns="0" rIns="0" bIns="0" rtlCol="0" anchor="t"/>
          <a:lstStyle/>
          <a:p>
            <a:pPr algn="l" indent="0" marL="0">
              <a:lnSpc>
                <a:spcPct val="115000"/>
              </a:lnSpc>
              <a:buNone/>
            </a:pPr>
            <a:r>
              <a:rPr lang="en-US" sz="1200" spc="150" kern="0" dirty="0">
                <a:solidFill>
                  <a:srgbClr val="8494AD"/>
                </a:solidFill>
                <a:latin typeface="Consolas" pitchFamily="34" charset="0"/>
                <a:ea typeface="Consolas" pitchFamily="34" charset="-122"/>
                <a:cs typeface="Consolas" pitchFamily="34" charset="-120"/>
              </a:rPr>
              <a:t>AMPLIFLY INNOVATIONS × HOME OF CYBER</a:t>
            </a:r>
            <a:endParaRPr lang="en-US" sz="1200" dirty="0"/>
          </a:p>
        </p:txBody>
      </p:sp>
      <p:sp>
        <p:nvSpPr>
          <p:cNvPr id="27" name="Text 19"/>
          <p:cNvSpPr txBox="1"/>
          <p:nvPr/>
        </p:nvSpPr>
        <p:spPr>
          <a:xfrm>
            <a:off x="5080000" y="6261100"/>
            <a:ext cx="4445000" cy="228600"/>
          </a:xfrm>
          <a:prstGeom prst="rect">
            <a:avLst/>
          </a:prstGeom>
          <a:noFill/>
          <a:ln/>
        </p:spPr>
        <p:txBody>
          <a:bodyPr wrap="square" lIns="0" tIns="0" rIns="0" bIns="0" rtlCol="0" anchor="t"/>
          <a:lstStyle/>
          <a:p>
            <a:pPr algn="ctr" indent="0" marL="0">
              <a:lnSpc>
                <a:spcPct val="115000"/>
              </a:lnSpc>
              <a:buNone/>
            </a:pPr>
            <a:r>
              <a:rPr lang="en-US" sz="1200" dirty="0">
                <a:solidFill>
                  <a:srgbClr val="8494AD"/>
                </a:solidFill>
                <a:latin typeface="Consolas" pitchFamily="34" charset="0"/>
                <a:ea typeface="Consolas" pitchFamily="34" charset="-122"/>
                <a:cs typeface="Consolas" pitchFamily="34" charset="-120"/>
              </a:rPr>
              <a:t>homeofcyber.com  |  ampliflytech.com</a:t>
            </a:r>
            <a:endParaRPr lang="en-US" sz="1200" dirty="0"/>
          </a:p>
        </p:txBody>
      </p:sp>
      <p:sp>
        <p:nvSpPr>
          <p:cNvPr id="28" name="Text 20"/>
          <p:cNvSpPr txBox="1"/>
          <p:nvPr/>
        </p:nvSpPr>
        <p:spPr>
          <a:xfrm>
            <a:off x="10109200" y="6261100"/>
            <a:ext cx="1270000" cy="228600"/>
          </a:xfrm>
          <a:prstGeom prst="rect">
            <a:avLst/>
          </a:prstGeom>
          <a:noFill/>
          <a:ln/>
        </p:spPr>
        <p:txBody>
          <a:bodyPr wrap="square" lIns="0" tIns="0" rIns="0" bIns="0" rtlCol="0" anchor="t"/>
          <a:lstStyle/>
          <a:p>
            <a:pPr algn="r" indent="0" marL="0">
              <a:lnSpc>
                <a:spcPct val="115000"/>
              </a:lnSpc>
              <a:buNone/>
            </a:pPr>
            <a:r>
              <a:rPr lang="en-US" sz="1200" dirty="0">
                <a:solidFill>
                  <a:srgbClr val="22D3EE"/>
                </a:solidFill>
                <a:latin typeface="Consolas" pitchFamily="34" charset="0"/>
                <a:ea typeface="Consolas" pitchFamily="34" charset="-122"/>
                <a:cs typeface="Consolas" pitchFamily="34" charset="-120"/>
              </a:rPr>
              <a:t>04 / 19</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4F6F8"/>
        </a:solidFill>
      </p:bgPr>
    </p:bg>
    <p:spTree>
      <p:nvGrpSpPr>
        <p:cNvPr id="1" name=""/>
        <p:cNvGrpSpPr/>
        <p:nvPr/>
      </p:nvGrpSpPr>
      <p:grpSpPr>
        <a:xfrm>
          <a:off x="0" y="0"/>
          <a:ext cx="0" cy="0"/>
          <a:chOff x="0" y="0"/>
          <a:chExt cx="0" cy="0"/>
        </a:xfrm>
      </p:grpSpPr>
      <p:sp>
        <p:nvSpPr>
          <p:cNvPr id="3" name="Text 0"/>
          <p:cNvSpPr txBox="1"/>
          <p:nvPr/>
        </p:nvSpPr>
        <p:spPr>
          <a:xfrm>
            <a:off x="812800" y="812800"/>
            <a:ext cx="10566400" cy="254000"/>
          </a:xfrm>
          <a:prstGeom prst="rect">
            <a:avLst/>
          </a:prstGeom>
          <a:noFill/>
          <a:ln/>
        </p:spPr>
        <p:txBody>
          <a:bodyPr wrap="square" lIns="0" tIns="0" rIns="0" bIns="0" rtlCol="0" anchor="t"/>
          <a:lstStyle/>
          <a:p>
            <a:pPr algn="l" indent="0" marL="0">
              <a:lnSpc>
                <a:spcPct val="115000"/>
              </a:lnSpc>
              <a:buNone/>
            </a:pPr>
            <a:r>
              <a:rPr lang="en-US" sz="1200" spc="300" kern="0" dirty="0">
                <a:solidFill>
                  <a:srgbClr val="0E7490"/>
                </a:solidFill>
                <a:latin typeface="Consolas" pitchFamily="34" charset="0"/>
                <a:ea typeface="Consolas" pitchFamily="34" charset="-122"/>
                <a:cs typeface="Consolas" pitchFamily="34" charset="-120"/>
              </a:rPr>
              <a:t>THE CHALLENGE</a:t>
            </a:r>
            <a:endParaRPr lang="en-US" sz="1200" dirty="0"/>
          </a:p>
        </p:txBody>
      </p:sp>
      <p:sp>
        <p:nvSpPr>
          <p:cNvPr id="4" name="Text 1"/>
          <p:cNvSpPr txBox="1"/>
          <p:nvPr/>
        </p:nvSpPr>
        <p:spPr>
          <a:xfrm>
            <a:off x="812800" y="1117600"/>
            <a:ext cx="10566400" cy="635000"/>
          </a:xfrm>
          <a:prstGeom prst="rect">
            <a:avLst/>
          </a:prstGeom>
          <a:noFill/>
          <a:ln/>
        </p:spPr>
        <p:txBody>
          <a:bodyPr wrap="square" lIns="0" tIns="0" rIns="0" bIns="0" rtlCol="0" anchor="t"/>
          <a:lstStyle/>
          <a:p>
            <a:pPr algn="l" indent="0" marL="0">
              <a:lnSpc>
                <a:spcPct val="105000"/>
              </a:lnSpc>
              <a:buNone/>
            </a:pPr>
            <a:r>
              <a:rPr lang="en-US" sz="3600" b="1" dirty="0">
                <a:solidFill>
                  <a:srgbClr val="0B1220"/>
                </a:solidFill>
                <a:latin typeface="Arial" pitchFamily="34" charset="0"/>
                <a:ea typeface="Arial" pitchFamily="34" charset="-122"/>
                <a:cs typeface="Arial" pitchFamily="34" charset="-120"/>
              </a:rPr>
              <a:t>Security is now a board-level risk</a:t>
            </a:r>
            <a:endParaRPr lang="en-US" sz="3600" dirty="0"/>
          </a:p>
        </p:txBody>
      </p:sp>
      <p:sp>
        <p:nvSpPr>
          <p:cNvPr id="5" name="Shape 2"/>
          <p:cNvSpPr/>
          <p:nvPr/>
        </p:nvSpPr>
        <p:spPr>
          <a:xfrm>
            <a:off x="812800" y="2032000"/>
            <a:ext cx="2527300" cy="2540000"/>
          </a:xfrm>
          <a:prstGeom prst="roundRect">
            <a:avLst>
              <a:gd name="adj" fmla="val 5025"/>
            </a:avLst>
          </a:prstGeom>
          <a:solidFill>
            <a:srgbClr val="FDFEFF"/>
          </a:solidFill>
          <a:ln w="9525">
            <a:solidFill>
              <a:srgbClr val="DCE3EA"/>
            </a:solidFill>
            <a:prstDash val="solid"/>
          </a:ln>
        </p:spPr>
      </p:sp>
      <p:pic>
        <p:nvPicPr>
          <p:cNvPr id="6" name="Image 0" descr="/private/tmp/claude-501/-Users-saikiran/ac7628c3-4612-4f8b-91c8-cde531ac311b/scratchpad/icons/Globe-0E7490.png">    </p:cNvPr>
          <p:cNvPicPr>
            <a:picLocks noChangeAspect="1"/>
          </p:cNvPicPr>
          <p:nvPr/>
        </p:nvPicPr>
        <p:blipFill>
          <a:blip r:embed="rId1"/>
          <a:stretch>
            <a:fillRect/>
          </a:stretch>
        </p:blipFill>
        <p:spPr>
          <a:xfrm>
            <a:off x="1016000" y="2235200"/>
            <a:ext cx="279400" cy="279400"/>
          </a:xfrm>
          <a:prstGeom prst="rect">
            <a:avLst/>
          </a:prstGeom>
        </p:spPr>
      </p:pic>
      <p:sp>
        <p:nvSpPr>
          <p:cNvPr id="7" name="Text 3"/>
          <p:cNvSpPr txBox="1"/>
          <p:nvPr/>
        </p:nvSpPr>
        <p:spPr>
          <a:xfrm>
            <a:off x="1016000" y="2667000"/>
            <a:ext cx="2120900" cy="571500"/>
          </a:xfrm>
          <a:prstGeom prst="rect">
            <a:avLst/>
          </a:prstGeom>
          <a:noFill/>
          <a:ln/>
        </p:spPr>
        <p:txBody>
          <a:bodyPr wrap="square" lIns="0" tIns="0" rIns="0" bIns="0" rtlCol="0" anchor="t"/>
          <a:lstStyle/>
          <a:p>
            <a:pPr algn="l" indent="0" marL="0">
              <a:lnSpc>
                <a:spcPct val="110000"/>
              </a:lnSpc>
              <a:buNone/>
            </a:pPr>
            <a:r>
              <a:rPr lang="en-US" sz="1600" b="1" dirty="0">
                <a:solidFill>
                  <a:srgbClr val="0B1220"/>
                </a:solidFill>
                <a:latin typeface="Arial" pitchFamily="34" charset="0"/>
                <a:ea typeface="Arial" pitchFamily="34" charset="-122"/>
                <a:cs typeface="Arial" pitchFamily="34" charset="-120"/>
              </a:rPr>
              <a:t>Attack surface keeps growing</a:t>
            </a:r>
            <a:endParaRPr lang="en-US" sz="1600" dirty="0"/>
          </a:p>
        </p:txBody>
      </p:sp>
      <p:sp>
        <p:nvSpPr>
          <p:cNvPr id="8" name="Text 4"/>
          <p:cNvSpPr txBox="1"/>
          <p:nvPr/>
        </p:nvSpPr>
        <p:spPr>
          <a:xfrm>
            <a:off x="1016000" y="3340100"/>
            <a:ext cx="2120900" cy="1079500"/>
          </a:xfrm>
          <a:prstGeom prst="rect">
            <a:avLst/>
          </a:prstGeom>
          <a:noFill/>
          <a:ln/>
        </p:spPr>
        <p:txBody>
          <a:bodyPr wrap="square" lIns="0" tIns="0" rIns="0" bIns="0" rtlCol="0" anchor="t"/>
          <a:lstStyle/>
          <a:p>
            <a:pPr algn="l" indent="0" marL="0">
              <a:lnSpc>
                <a:spcPct val="130000"/>
              </a:lnSpc>
              <a:buNone/>
            </a:pPr>
            <a:r>
              <a:rPr lang="en-US" sz="1200" dirty="0">
                <a:solidFill>
                  <a:srgbClr val="3D4A5C"/>
                </a:solidFill>
                <a:latin typeface="Arial" pitchFamily="34" charset="0"/>
                <a:ea typeface="Arial" pitchFamily="34" charset="-122"/>
                <a:cs typeface="Arial" pitchFamily="34" charset="-120"/>
              </a:rPr>
              <a:t>Cloud, SaaS, APIs, remote work and now AI models widen exposure every quarter.</a:t>
            </a:r>
            <a:endParaRPr lang="en-US" sz="1200" dirty="0"/>
          </a:p>
        </p:txBody>
      </p:sp>
      <p:sp>
        <p:nvSpPr>
          <p:cNvPr id="9" name="Shape 5"/>
          <p:cNvSpPr/>
          <p:nvPr/>
        </p:nvSpPr>
        <p:spPr>
          <a:xfrm>
            <a:off x="3492500" y="2032000"/>
            <a:ext cx="2527300" cy="2540000"/>
          </a:xfrm>
          <a:prstGeom prst="roundRect">
            <a:avLst>
              <a:gd name="adj" fmla="val 5025"/>
            </a:avLst>
          </a:prstGeom>
          <a:solidFill>
            <a:srgbClr val="FDFEFF"/>
          </a:solidFill>
          <a:ln w="9525">
            <a:solidFill>
              <a:srgbClr val="DCE3EA"/>
            </a:solidFill>
            <a:prstDash val="solid"/>
          </a:ln>
        </p:spPr>
      </p:sp>
      <p:pic>
        <p:nvPicPr>
          <p:cNvPr id="10" name="Image 1" descr="/private/tmp/claude-501/-Users-saikiran/ac7628c3-4612-4f8b-91c8-cde531ac311b/scratchpad/icons/Users-0E7490.png">    </p:cNvPr>
          <p:cNvPicPr>
            <a:picLocks noChangeAspect="1"/>
          </p:cNvPicPr>
          <p:nvPr/>
        </p:nvPicPr>
        <p:blipFill>
          <a:blip r:embed="rId2"/>
          <a:stretch>
            <a:fillRect/>
          </a:stretch>
        </p:blipFill>
        <p:spPr>
          <a:xfrm>
            <a:off x="3695700" y="2235200"/>
            <a:ext cx="279400" cy="279400"/>
          </a:xfrm>
          <a:prstGeom prst="rect">
            <a:avLst/>
          </a:prstGeom>
        </p:spPr>
      </p:pic>
      <p:sp>
        <p:nvSpPr>
          <p:cNvPr id="11" name="Text 6"/>
          <p:cNvSpPr txBox="1"/>
          <p:nvPr/>
        </p:nvSpPr>
        <p:spPr>
          <a:xfrm>
            <a:off x="3695700" y="2667000"/>
            <a:ext cx="2120900" cy="571500"/>
          </a:xfrm>
          <a:prstGeom prst="rect">
            <a:avLst/>
          </a:prstGeom>
          <a:noFill/>
          <a:ln/>
        </p:spPr>
        <p:txBody>
          <a:bodyPr wrap="square" lIns="0" tIns="0" rIns="0" bIns="0" rtlCol="0" anchor="t"/>
          <a:lstStyle/>
          <a:p>
            <a:pPr algn="l" indent="0" marL="0">
              <a:lnSpc>
                <a:spcPct val="110000"/>
              </a:lnSpc>
              <a:buNone/>
            </a:pPr>
            <a:r>
              <a:rPr lang="en-US" sz="1600" b="1" dirty="0">
                <a:solidFill>
                  <a:srgbClr val="0B1220"/>
                </a:solidFill>
                <a:latin typeface="Arial" pitchFamily="34" charset="0"/>
                <a:ea typeface="Arial" pitchFamily="34" charset="-122"/>
                <a:cs typeface="Arial" pitchFamily="34" charset="-120"/>
              </a:rPr>
              <a:t>Security talent is scarce</a:t>
            </a:r>
            <a:endParaRPr lang="en-US" sz="1600" dirty="0"/>
          </a:p>
        </p:txBody>
      </p:sp>
      <p:sp>
        <p:nvSpPr>
          <p:cNvPr id="12" name="Text 7"/>
          <p:cNvSpPr txBox="1"/>
          <p:nvPr/>
        </p:nvSpPr>
        <p:spPr>
          <a:xfrm>
            <a:off x="3695700" y="3340100"/>
            <a:ext cx="2120900" cy="1079500"/>
          </a:xfrm>
          <a:prstGeom prst="rect">
            <a:avLst/>
          </a:prstGeom>
          <a:noFill/>
          <a:ln/>
        </p:spPr>
        <p:txBody>
          <a:bodyPr wrap="square" lIns="0" tIns="0" rIns="0" bIns="0" rtlCol="0" anchor="t"/>
          <a:lstStyle/>
          <a:p>
            <a:pPr algn="l" indent="0" marL="0">
              <a:lnSpc>
                <a:spcPct val="130000"/>
              </a:lnSpc>
              <a:buNone/>
            </a:pPr>
            <a:r>
              <a:rPr lang="en-US" sz="1200" dirty="0">
                <a:solidFill>
                  <a:srgbClr val="3D4A5C"/>
                </a:solidFill>
                <a:latin typeface="Arial" pitchFamily="34" charset="0"/>
                <a:ea typeface="Arial" pitchFamily="34" charset="-122"/>
                <a:cs typeface="Arial" pitchFamily="34" charset="-120"/>
              </a:rPr>
              <a:t>Skilled SOC analysts and pentesters are hard to hire and harder to keep.</a:t>
            </a:r>
            <a:endParaRPr lang="en-US" sz="1200" dirty="0"/>
          </a:p>
        </p:txBody>
      </p:sp>
      <p:sp>
        <p:nvSpPr>
          <p:cNvPr id="13" name="Shape 8"/>
          <p:cNvSpPr/>
          <p:nvPr/>
        </p:nvSpPr>
        <p:spPr>
          <a:xfrm>
            <a:off x="6172200" y="2032000"/>
            <a:ext cx="2527300" cy="2540000"/>
          </a:xfrm>
          <a:prstGeom prst="roundRect">
            <a:avLst>
              <a:gd name="adj" fmla="val 5025"/>
            </a:avLst>
          </a:prstGeom>
          <a:solidFill>
            <a:srgbClr val="FDFEFF"/>
          </a:solidFill>
          <a:ln w="9525">
            <a:solidFill>
              <a:srgbClr val="DCE3EA"/>
            </a:solidFill>
            <a:prstDash val="solid"/>
          </a:ln>
        </p:spPr>
      </p:sp>
      <p:pic>
        <p:nvPicPr>
          <p:cNvPr id="14" name="Image 2" descr="/private/tmp/claude-501/-Users-saikiran/ac7628c3-4612-4f8b-91c8-cde531ac311b/scratchpad/icons/Book-0E7490.png">    </p:cNvPr>
          <p:cNvPicPr>
            <a:picLocks noChangeAspect="1"/>
          </p:cNvPicPr>
          <p:nvPr/>
        </p:nvPicPr>
        <p:blipFill>
          <a:blip r:embed="rId3"/>
          <a:stretch>
            <a:fillRect/>
          </a:stretch>
        </p:blipFill>
        <p:spPr>
          <a:xfrm>
            <a:off x="6375400" y="2235200"/>
            <a:ext cx="279400" cy="279400"/>
          </a:xfrm>
          <a:prstGeom prst="rect">
            <a:avLst/>
          </a:prstGeom>
        </p:spPr>
      </p:pic>
      <p:sp>
        <p:nvSpPr>
          <p:cNvPr id="15" name="Text 9"/>
          <p:cNvSpPr txBox="1"/>
          <p:nvPr/>
        </p:nvSpPr>
        <p:spPr>
          <a:xfrm>
            <a:off x="6375400" y="2667000"/>
            <a:ext cx="2120900" cy="571500"/>
          </a:xfrm>
          <a:prstGeom prst="rect">
            <a:avLst/>
          </a:prstGeom>
          <a:noFill/>
          <a:ln/>
        </p:spPr>
        <p:txBody>
          <a:bodyPr wrap="square" lIns="0" tIns="0" rIns="0" bIns="0" rtlCol="0" anchor="t"/>
          <a:lstStyle/>
          <a:p>
            <a:pPr algn="l" indent="0" marL="0">
              <a:lnSpc>
                <a:spcPct val="110000"/>
              </a:lnSpc>
              <a:buNone/>
            </a:pPr>
            <a:r>
              <a:rPr lang="en-US" sz="1600" b="1" dirty="0">
                <a:solidFill>
                  <a:srgbClr val="0B1220"/>
                </a:solidFill>
                <a:latin typeface="Arial" pitchFamily="34" charset="0"/>
                <a:ea typeface="Arial" pitchFamily="34" charset="-122"/>
                <a:cs typeface="Arial" pitchFamily="34" charset="-120"/>
              </a:rPr>
              <a:t>Regulation is tightening</a:t>
            </a:r>
            <a:endParaRPr lang="en-US" sz="1600" dirty="0"/>
          </a:p>
        </p:txBody>
      </p:sp>
      <p:sp>
        <p:nvSpPr>
          <p:cNvPr id="16" name="Text 10"/>
          <p:cNvSpPr txBox="1"/>
          <p:nvPr/>
        </p:nvSpPr>
        <p:spPr>
          <a:xfrm>
            <a:off x="6375400" y="3340100"/>
            <a:ext cx="2120900" cy="1079500"/>
          </a:xfrm>
          <a:prstGeom prst="rect">
            <a:avLst/>
          </a:prstGeom>
          <a:noFill/>
          <a:ln/>
        </p:spPr>
        <p:txBody>
          <a:bodyPr wrap="square" lIns="0" tIns="0" rIns="0" bIns="0" rtlCol="0" anchor="t"/>
          <a:lstStyle/>
          <a:p>
            <a:pPr algn="l" indent="0" marL="0">
              <a:lnSpc>
                <a:spcPct val="130000"/>
              </a:lnSpc>
              <a:buNone/>
            </a:pPr>
            <a:r>
              <a:rPr lang="en-US" sz="1200" dirty="0">
                <a:solidFill>
                  <a:srgbClr val="3D4A5C"/>
                </a:solidFill>
                <a:latin typeface="Arial" pitchFamily="34" charset="0"/>
                <a:ea typeface="Arial" pitchFamily="34" charset="-122"/>
                <a:cs typeface="Arial" pitchFamily="34" charset="-120"/>
              </a:rPr>
              <a:t>DPDP Act 2023, CERT‑In's 6-hour incident reporting, RBI and SEBI cyber frameworks.</a:t>
            </a:r>
            <a:endParaRPr lang="en-US" sz="1200" dirty="0"/>
          </a:p>
        </p:txBody>
      </p:sp>
      <p:sp>
        <p:nvSpPr>
          <p:cNvPr id="17" name="Shape 11"/>
          <p:cNvSpPr/>
          <p:nvPr/>
        </p:nvSpPr>
        <p:spPr>
          <a:xfrm>
            <a:off x="8851900" y="2032000"/>
            <a:ext cx="2527300" cy="2540000"/>
          </a:xfrm>
          <a:prstGeom prst="roundRect">
            <a:avLst>
              <a:gd name="adj" fmla="val 5025"/>
            </a:avLst>
          </a:prstGeom>
          <a:solidFill>
            <a:srgbClr val="FDFEFF"/>
          </a:solidFill>
          <a:ln w="9525">
            <a:solidFill>
              <a:srgbClr val="DCE3EA"/>
            </a:solidFill>
            <a:prstDash val="solid"/>
          </a:ln>
        </p:spPr>
      </p:sp>
      <p:pic>
        <p:nvPicPr>
          <p:cNvPr id="18" name="Image 3" descr="/private/tmp/claude-501/-Users-saikiran/ac7628c3-4612-4f8b-91c8-cde531ac311b/scratchpad/icons/Link-0E7490.png">    </p:cNvPr>
          <p:cNvPicPr>
            <a:picLocks noChangeAspect="1"/>
          </p:cNvPicPr>
          <p:nvPr/>
        </p:nvPicPr>
        <p:blipFill>
          <a:blip r:embed="rId4"/>
          <a:stretch>
            <a:fillRect/>
          </a:stretch>
        </p:blipFill>
        <p:spPr>
          <a:xfrm>
            <a:off x="9055100" y="2235200"/>
            <a:ext cx="279400" cy="279400"/>
          </a:xfrm>
          <a:prstGeom prst="rect">
            <a:avLst/>
          </a:prstGeom>
        </p:spPr>
      </p:pic>
      <p:sp>
        <p:nvSpPr>
          <p:cNvPr id="19" name="Text 12"/>
          <p:cNvSpPr txBox="1"/>
          <p:nvPr/>
        </p:nvSpPr>
        <p:spPr>
          <a:xfrm>
            <a:off x="9055100" y="2667000"/>
            <a:ext cx="2120900" cy="571500"/>
          </a:xfrm>
          <a:prstGeom prst="rect">
            <a:avLst/>
          </a:prstGeom>
          <a:noFill/>
          <a:ln/>
        </p:spPr>
        <p:txBody>
          <a:bodyPr wrap="square" lIns="0" tIns="0" rIns="0" bIns="0" rtlCol="0" anchor="t"/>
          <a:lstStyle/>
          <a:p>
            <a:pPr algn="l" indent="0" marL="0">
              <a:lnSpc>
                <a:spcPct val="110000"/>
              </a:lnSpc>
              <a:buNone/>
            </a:pPr>
            <a:r>
              <a:rPr lang="en-US" sz="1600" b="1" dirty="0">
                <a:solidFill>
                  <a:srgbClr val="0B1220"/>
                </a:solidFill>
                <a:latin typeface="Arial" pitchFamily="34" charset="0"/>
                <a:ea typeface="Arial" pitchFamily="34" charset="-122"/>
                <a:cs typeface="Arial" pitchFamily="34" charset="-120"/>
              </a:rPr>
              <a:t>Too many vendors</a:t>
            </a:r>
            <a:endParaRPr lang="en-US" sz="1600" dirty="0"/>
          </a:p>
        </p:txBody>
      </p:sp>
      <p:sp>
        <p:nvSpPr>
          <p:cNvPr id="20" name="Text 13"/>
          <p:cNvSpPr txBox="1"/>
          <p:nvPr/>
        </p:nvSpPr>
        <p:spPr>
          <a:xfrm>
            <a:off x="9055100" y="3340100"/>
            <a:ext cx="2120900" cy="1079500"/>
          </a:xfrm>
          <a:prstGeom prst="rect">
            <a:avLst/>
          </a:prstGeom>
          <a:noFill/>
          <a:ln/>
        </p:spPr>
        <p:txBody>
          <a:bodyPr wrap="square" lIns="0" tIns="0" rIns="0" bIns="0" rtlCol="0" anchor="t"/>
          <a:lstStyle/>
          <a:p>
            <a:pPr algn="l" indent="0" marL="0">
              <a:lnSpc>
                <a:spcPct val="130000"/>
              </a:lnSpc>
              <a:buNone/>
            </a:pPr>
            <a:r>
              <a:rPr lang="en-US" sz="1200" dirty="0">
                <a:solidFill>
                  <a:srgbClr val="3D4A5C"/>
                </a:solidFill>
                <a:latin typeface="Arial" pitchFamily="34" charset="0"/>
                <a:ea typeface="Arial" pitchFamily="34" charset="-122"/>
                <a:cs typeface="Arial" pitchFamily="34" charset="-120"/>
              </a:rPr>
              <a:t>Security, cloud and app work split across vendors leave gaps nobody owns.</a:t>
            </a:r>
            <a:endParaRPr lang="en-US" sz="1200" dirty="0"/>
          </a:p>
        </p:txBody>
      </p:sp>
      <p:sp>
        <p:nvSpPr>
          <p:cNvPr id="21" name="Shape 14"/>
          <p:cNvSpPr/>
          <p:nvPr/>
        </p:nvSpPr>
        <p:spPr>
          <a:xfrm>
            <a:off x="812800" y="4889500"/>
            <a:ext cx="10566400" cy="762000"/>
          </a:xfrm>
          <a:prstGeom prst="roundRect">
            <a:avLst>
              <a:gd name="adj" fmla="val 16667"/>
            </a:avLst>
          </a:prstGeom>
          <a:solidFill>
            <a:srgbClr val="0B1220"/>
          </a:solidFill>
          <a:ln/>
        </p:spPr>
      </p:sp>
      <p:pic>
        <p:nvPicPr>
          <p:cNvPr id="22" name="Image 4" descr="/private/tmp/claude-501/-Users-saikiran/ac7628c3-4612-4f8b-91c8-cde531ac311b/scratchpad/icons/Lightbulb-F5A524.png">    </p:cNvPr>
          <p:cNvPicPr>
            <a:picLocks noChangeAspect="1"/>
          </p:cNvPicPr>
          <p:nvPr/>
        </p:nvPicPr>
        <p:blipFill>
          <a:blip r:embed="rId5"/>
          <a:stretch>
            <a:fillRect/>
          </a:stretch>
        </p:blipFill>
        <p:spPr>
          <a:xfrm>
            <a:off x="1092200" y="5118100"/>
            <a:ext cx="304800" cy="304800"/>
          </a:xfrm>
          <a:prstGeom prst="rect">
            <a:avLst/>
          </a:prstGeom>
        </p:spPr>
      </p:pic>
      <p:sp>
        <p:nvSpPr>
          <p:cNvPr id="23" name="Text 15"/>
          <p:cNvSpPr txBox="1"/>
          <p:nvPr/>
        </p:nvSpPr>
        <p:spPr>
          <a:xfrm>
            <a:off x="1574800" y="5118100"/>
            <a:ext cx="9525000" cy="317500"/>
          </a:xfrm>
          <a:prstGeom prst="rect">
            <a:avLst/>
          </a:prstGeom>
          <a:noFill/>
          <a:ln/>
        </p:spPr>
        <p:txBody>
          <a:bodyPr wrap="square" lIns="0" tIns="0" rIns="0" bIns="0" rtlCol="0" anchor="t"/>
          <a:lstStyle/>
          <a:p>
            <a:pPr algn="l" indent="0" marL="0">
              <a:lnSpc>
                <a:spcPct val="115000"/>
              </a:lnSpc>
              <a:buNone/>
            </a:pPr>
            <a:r>
              <a:rPr lang="en-US" sz="1800" b="1" dirty="0">
                <a:solidFill>
                  <a:srgbClr val="F2F6FA"/>
                </a:solidFill>
                <a:latin typeface="Arial" pitchFamily="34" charset="0"/>
                <a:ea typeface="Arial" pitchFamily="34" charset="-122"/>
                <a:cs typeface="Arial" pitchFamily="34" charset="-120"/>
              </a:rPr>
              <a:t>Enterprises need one partner that can defend, test and build, securely.</a:t>
            </a:r>
            <a:endParaRPr lang="en-US" sz="1800" dirty="0"/>
          </a:p>
        </p:txBody>
      </p:sp>
      <p:sp>
        <p:nvSpPr>
          <p:cNvPr id="24" name="Shape 16"/>
          <p:cNvSpPr/>
          <p:nvPr/>
        </p:nvSpPr>
        <p:spPr>
          <a:xfrm>
            <a:off x="812800" y="6134100"/>
            <a:ext cx="10566400" cy="0"/>
          </a:xfrm>
          <a:prstGeom prst="line">
            <a:avLst/>
          </a:prstGeom>
          <a:noFill/>
          <a:ln w="9525">
            <a:solidFill>
              <a:srgbClr val="D5DDE6"/>
            </a:solidFill>
            <a:prstDash val="solid"/>
          </a:ln>
        </p:spPr>
      </p:sp>
      <p:sp>
        <p:nvSpPr>
          <p:cNvPr id="25" name="Text 17"/>
          <p:cNvSpPr txBox="1"/>
          <p:nvPr/>
        </p:nvSpPr>
        <p:spPr>
          <a:xfrm>
            <a:off x="812800" y="6261100"/>
            <a:ext cx="5080000" cy="228600"/>
          </a:xfrm>
          <a:prstGeom prst="rect">
            <a:avLst/>
          </a:prstGeom>
          <a:noFill/>
          <a:ln/>
        </p:spPr>
        <p:txBody>
          <a:bodyPr wrap="square" lIns="0" tIns="0" rIns="0" bIns="0" rtlCol="0" anchor="t"/>
          <a:lstStyle/>
          <a:p>
            <a:pPr algn="l" indent="0" marL="0">
              <a:lnSpc>
                <a:spcPct val="115000"/>
              </a:lnSpc>
              <a:buNone/>
            </a:pPr>
            <a:r>
              <a:rPr lang="en-US" sz="1200" spc="150" kern="0" dirty="0">
                <a:solidFill>
                  <a:srgbClr val="5B6A7E"/>
                </a:solidFill>
                <a:latin typeface="Consolas" pitchFamily="34" charset="0"/>
                <a:ea typeface="Consolas" pitchFamily="34" charset="-122"/>
                <a:cs typeface="Consolas" pitchFamily="34" charset="-120"/>
              </a:rPr>
              <a:t>AMPLIFLY INNOVATIONS × HOME OF CYBER</a:t>
            </a:r>
            <a:endParaRPr lang="en-US" sz="1200" dirty="0"/>
          </a:p>
        </p:txBody>
      </p:sp>
      <p:sp>
        <p:nvSpPr>
          <p:cNvPr id="26" name="Text 18"/>
          <p:cNvSpPr txBox="1"/>
          <p:nvPr/>
        </p:nvSpPr>
        <p:spPr>
          <a:xfrm>
            <a:off x="5080000" y="6261100"/>
            <a:ext cx="4445000" cy="228600"/>
          </a:xfrm>
          <a:prstGeom prst="rect">
            <a:avLst/>
          </a:prstGeom>
          <a:noFill/>
          <a:ln/>
        </p:spPr>
        <p:txBody>
          <a:bodyPr wrap="square" lIns="0" tIns="0" rIns="0" bIns="0" rtlCol="0" anchor="t"/>
          <a:lstStyle/>
          <a:p>
            <a:pPr algn="ctr" indent="0" marL="0">
              <a:lnSpc>
                <a:spcPct val="115000"/>
              </a:lnSpc>
              <a:buNone/>
            </a:pPr>
            <a:r>
              <a:rPr lang="en-US" sz="1200" dirty="0">
                <a:solidFill>
                  <a:srgbClr val="5B6A7E"/>
                </a:solidFill>
                <a:latin typeface="Consolas" pitchFamily="34" charset="0"/>
                <a:ea typeface="Consolas" pitchFamily="34" charset="-122"/>
                <a:cs typeface="Consolas" pitchFamily="34" charset="-120"/>
              </a:rPr>
              <a:t>homeofcyber.com  |  ampliflytech.com</a:t>
            </a:r>
            <a:endParaRPr lang="en-US" sz="1200" dirty="0"/>
          </a:p>
        </p:txBody>
      </p:sp>
      <p:sp>
        <p:nvSpPr>
          <p:cNvPr id="27" name="Text 19"/>
          <p:cNvSpPr txBox="1"/>
          <p:nvPr/>
        </p:nvSpPr>
        <p:spPr>
          <a:xfrm>
            <a:off x="10109200" y="6261100"/>
            <a:ext cx="1270000" cy="228600"/>
          </a:xfrm>
          <a:prstGeom prst="rect">
            <a:avLst/>
          </a:prstGeom>
          <a:noFill/>
          <a:ln/>
        </p:spPr>
        <p:txBody>
          <a:bodyPr wrap="square" lIns="0" tIns="0" rIns="0" bIns="0" rtlCol="0" anchor="t"/>
          <a:lstStyle/>
          <a:p>
            <a:pPr algn="r" indent="0" marL="0">
              <a:lnSpc>
                <a:spcPct val="115000"/>
              </a:lnSpc>
              <a:buNone/>
            </a:pPr>
            <a:r>
              <a:rPr lang="en-US" sz="1200" dirty="0">
                <a:solidFill>
                  <a:srgbClr val="0E7490"/>
                </a:solidFill>
                <a:latin typeface="Consolas" pitchFamily="34" charset="0"/>
                <a:ea typeface="Consolas" pitchFamily="34" charset="-122"/>
                <a:cs typeface="Consolas" pitchFamily="34" charset="-120"/>
              </a:rPr>
              <a:t>05 / 19</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B1220"/>
        </a:solidFill>
      </p:bgPr>
    </p:bg>
    <p:spTree>
      <p:nvGrpSpPr>
        <p:cNvPr id="1" name=""/>
        <p:cNvGrpSpPr/>
        <p:nvPr/>
      </p:nvGrpSpPr>
      <p:grpSpPr>
        <a:xfrm>
          <a:off x="0" y="0"/>
          <a:ext cx="0" cy="0"/>
          <a:chOff x="0" y="0"/>
          <a:chExt cx="0" cy="0"/>
        </a:xfrm>
      </p:grpSpPr>
      <p:sp>
        <p:nvSpPr>
          <p:cNvPr id="3" name="Text 0"/>
          <p:cNvSpPr txBox="1"/>
          <p:nvPr/>
        </p:nvSpPr>
        <p:spPr>
          <a:xfrm>
            <a:off x="812800" y="812800"/>
            <a:ext cx="10566400" cy="254000"/>
          </a:xfrm>
          <a:prstGeom prst="rect">
            <a:avLst/>
          </a:prstGeom>
          <a:noFill/>
          <a:ln/>
        </p:spPr>
        <p:txBody>
          <a:bodyPr wrap="square" lIns="0" tIns="0" rIns="0" bIns="0" rtlCol="0" anchor="t"/>
          <a:lstStyle/>
          <a:p>
            <a:pPr algn="l" indent="0" marL="0">
              <a:lnSpc>
                <a:spcPct val="115000"/>
              </a:lnSpc>
              <a:buNone/>
            </a:pPr>
            <a:r>
              <a:rPr lang="en-US" sz="1200" spc="300" kern="0" dirty="0">
                <a:solidFill>
                  <a:srgbClr val="22D3EE"/>
                </a:solidFill>
                <a:latin typeface="Consolas" pitchFamily="34" charset="0"/>
                <a:ea typeface="Consolas" pitchFamily="34" charset="-122"/>
                <a:cs typeface="Consolas" pitchFamily="34" charset="-120"/>
              </a:rPr>
              <a:t>WHAT WE DELIVER</a:t>
            </a:r>
            <a:endParaRPr lang="en-US" sz="1200" dirty="0"/>
          </a:p>
        </p:txBody>
      </p:sp>
      <p:sp>
        <p:nvSpPr>
          <p:cNvPr id="4" name="Text 1"/>
          <p:cNvSpPr txBox="1"/>
          <p:nvPr/>
        </p:nvSpPr>
        <p:spPr>
          <a:xfrm>
            <a:off x="812800" y="1117600"/>
            <a:ext cx="10566400" cy="635000"/>
          </a:xfrm>
          <a:prstGeom prst="rect">
            <a:avLst/>
          </a:prstGeom>
          <a:noFill/>
          <a:ln/>
        </p:spPr>
        <p:txBody>
          <a:bodyPr wrap="square" lIns="0" tIns="0" rIns="0" bIns="0" rtlCol="0" anchor="t"/>
          <a:lstStyle/>
          <a:p>
            <a:pPr algn="l" indent="0" marL="0">
              <a:lnSpc>
                <a:spcPct val="105000"/>
              </a:lnSpc>
              <a:buNone/>
            </a:pPr>
            <a:r>
              <a:rPr lang="en-US" sz="3600" b="1" dirty="0">
                <a:solidFill>
                  <a:srgbClr val="F2F6FA"/>
                </a:solidFill>
                <a:latin typeface="Arial" pitchFamily="34" charset="0"/>
                <a:ea typeface="Arial" pitchFamily="34" charset="-122"/>
                <a:cs typeface="Arial" pitchFamily="34" charset="-120"/>
              </a:rPr>
              <a:t>One portfolio, three practices</a:t>
            </a:r>
            <a:endParaRPr lang="en-US" sz="3600" dirty="0"/>
          </a:p>
        </p:txBody>
      </p:sp>
      <p:sp>
        <p:nvSpPr>
          <p:cNvPr id="5" name="Shape 2"/>
          <p:cNvSpPr/>
          <p:nvPr/>
        </p:nvSpPr>
        <p:spPr>
          <a:xfrm>
            <a:off x="812800" y="2032000"/>
            <a:ext cx="3420533" cy="3683000"/>
          </a:xfrm>
          <a:prstGeom prst="roundRect">
            <a:avLst>
              <a:gd name="adj" fmla="val 3713"/>
            </a:avLst>
          </a:prstGeom>
          <a:solidFill>
            <a:srgbClr val="111A2E"/>
          </a:solidFill>
          <a:ln w="9525">
            <a:solidFill>
              <a:srgbClr val="1E2A44"/>
            </a:solidFill>
            <a:prstDash val="solid"/>
          </a:ln>
        </p:spPr>
      </p:sp>
      <p:pic>
        <p:nvPicPr>
          <p:cNvPr id="6" name="Image 0" descr="/private/tmp/claude-501/-Users-saikiran/ac7628c3-4612-4f8b-91c8-cde531ac311b/scratchpad/icons/Lock-22D3EE.png">    </p:cNvPr>
          <p:cNvPicPr>
            <a:picLocks noChangeAspect="1"/>
          </p:cNvPicPr>
          <p:nvPr/>
        </p:nvPicPr>
        <p:blipFill>
          <a:blip r:embed="rId1"/>
          <a:stretch>
            <a:fillRect/>
          </a:stretch>
        </p:blipFill>
        <p:spPr>
          <a:xfrm>
            <a:off x="1066800" y="2311400"/>
            <a:ext cx="279400" cy="279400"/>
          </a:xfrm>
          <a:prstGeom prst="rect">
            <a:avLst/>
          </a:prstGeom>
        </p:spPr>
      </p:pic>
      <p:sp>
        <p:nvSpPr>
          <p:cNvPr id="7" name="Text 3"/>
          <p:cNvSpPr txBox="1"/>
          <p:nvPr/>
        </p:nvSpPr>
        <p:spPr>
          <a:xfrm>
            <a:off x="1447800" y="2286000"/>
            <a:ext cx="2595033" cy="355600"/>
          </a:xfrm>
          <a:prstGeom prst="rect">
            <a:avLst/>
          </a:prstGeom>
          <a:noFill/>
          <a:ln/>
        </p:spPr>
        <p:txBody>
          <a:bodyPr wrap="square" lIns="0" tIns="0" rIns="0" bIns="0" rtlCol="0" anchor="t"/>
          <a:lstStyle/>
          <a:p>
            <a:pPr algn="l" indent="0" marL="0">
              <a:lnSpc>
                <a:spcPct val="115000"/>
              </a:lnSpc>
              <a:buNone/>
            </a:pPr>
            <a:r>
              <a:rPr lang="en-US" sz="2000" b="1" dirty="0">
                <a:solidFill>
                  <a:srgbClr val="F2F6FA"/>
                </a:solidFill>
                <a:latin typeface="Arial" pitchFamily="34" charset="0"/>
                <a:ea typeface="Arial" pitchFamily="34" charset="-122"/>
                <a:cs typeface="Arial" pitchFamily="34" charset="-120"/>
              </a:rPr>
              <a:t>Cyber Defense</a:t>
            </a:r>
            <a:endParaRPr lang="en-US" sz="2000" dirty="0"/>
          </a:p>
        </p:txBody>
      </p:sp>
      <p:sp>
        <p:nvSpPr>
          <p:cNvPr id="8" name="Text 4"/>
          <p:cNvSpPr txBox="1"/>
          <p:nvPr/>
        </p:nvSpPr>
        <p:spPr>
          <a:xfrm>
            <a:off x="1066800" y="2743200"/>
            <a:ext cx="2912533" cy="215900"/>
          </a:xfrm>
          <a:prstGeom prst="rect">
            <a:avLst/>
          </a:prstGeom>
          <a:noFill/>
          <a:ln/>
        </p:spPr>
        <p:txBody>
          <a:bodyPr wrap="square" lIns="0" tIns="0" rIns="0" bIns="0" rtlCol="0" anchor="t"/>
          <a:lstStyle/>
          <a:p>
            <a:pPr algn="l" indent="0" marL="0">
              <a:lnSpc>
                <a:spcPct val="115000"/>
              </a:lnSpc>
              <a:buNone/>
            </a:pPr>
            <a:r>
              <a:rPr lang="en-US" sz="1200" dirty="0">
                <a:solidFill>
                  <a:srgbClr val="22D3EE"/>
                </a:solidFill>
                <a:latin typeface="Consolas" pitchFamily="34" charset="0"/>
                <a:ea typeface="Consolas" pitchFamily="34" charset="-122"/>
                <a:cs typeface="Consolas" pitchFamily="34" charset="-120"/>
              </a:rPr>
              <a:t>BY HOME OF CYBER</a:t>
            </a:r>
            <a:endParaRPr lang="en-US" sz="1200" dirty="0"/>
          </a:p>
        </p:txBody>
      </p:sp>
      <p:sp>
        <p:nvSpPr>
          <p:cNvPr id="9" name="Text 5"/>
          <p:cNvSpPr txBox="1"/>
          <p:nvPr/>
        </p:nvSpPr>
        <p:spPr>
          <a:xfrm>
            <a:off x="1066800" y="3111500"/>
            <a:ext cx="2912533" cy="2667000"/>
          </a:xfrm>
          <a:prstGeom prst="rect">
            <a:avLst/>
          </a:prstGeom>
          <a:noFill/>
          <a:ln/>
        </p:spPr>
        <p:txBody>
          <a:bodyPr wrap="square" lIns="0" tIns="0" rIns="0" bIns="0" rtlCol="0" anchor="t"/>
          <a:lstStyle/>
          <a:p>
            <a:pPr marL="228600" indent="-228600">
              <a:lnSpc>
                <a:spcPct val="120000"/>
              </a:lnSpc>
              <a:spcAft>
                <a:spcPts val="800"/>
              </a:spcAft>
              <a:buSzPct val="100000"/>
              <a:buChar char="•"/>
            </a:pPr>
            <a:r>
              <a:rPr lang="en-US" sz="1400" dirty="0">
                <a:solidFill>
                  <a:srgbClr val="B8C4D6"/>
                </a:solidFill>
                <a:latin typeface="Arial" pitchFamily="34" charset="0"/>
                <a:ea typeface="Arial" pitchFamily="34" charset="-122"/>
                <a:cs typeface="Arial" pitchFamily="34" charset="-120"/>
              </a:rPr>
              <a:t>Managed SOC and MDR</a:t>
            </a:r>
            <a:endParaRPr lang="en-US" sz="1400" dirty="0"/>
          </a:p>
          <a:p>
            <a:pPr marL="228600" indent="-228600">
              <a:lnSpc>
                <a:spcPct val="120000"/>
              </a:lnSpc>
              <a:spcAft>
                <a:spcPts val="800"/>
              </a:spcAft>
              <a:buSzPct val="100000"/>
              <a:buChar char="•"/>
            </a:pPr>
            <a:r>
              <a:rPr lang="en-US" sz="1400" dirty="0">
                <a:solidFill>
                  <a:srgbClr val="B8C4D6"/>
                </a:solidFill>
                <a:latin typeface="Arial" pitchFamily="34" charset="0"/>
                <a:ea typeface="Arial" pitchFamily="34" charset="-122"/>
                <a:cs typeface="Arial" pitchFamily="34" charset="-120"/>
              </a:rPr>
              <a:t>VAPT and red teaming</a:t>
            </a:r>
            <a:endParaRPr lang="en-US" sz="1400" dirty="0"/>
          </a:p>
          <a:p>
            <a:pPr marL="228600" indent="-228600">
              <a:lnSpc>
                <a:spcPct val="120000"/>
              </a:lnSpc>
              <a:spcAft>
                <a:spcPts val="800"/>
              </a:spcAft>
              <a:buSzPct val="100000"/>
              <a:buChar char="•"/>
            </a:pPr>
            <a:r>
              <a:rPr lang="en-US" sz="1400" dirty="0">
                <a:solidFill>
                  <a:srgbClr val="B8C4D6"/>
                </a:solidFill>
                <a:latin typeface="Arial" pitchFamily="34" charset="0"/>
                <a:ea typeface="Arial" pitchFamily="34" charset="-122"/>
                <a:cs typeface="Arial" pitchFamily="34" charset="-120"/>
              </a:rPr>
              <a:t>Identity and access (IAM/PAM)</a:t>
            </a:r>
            <a:endParaRPr lang="en-US" sz="1400" dirty="0"/>
          </a:p>
          <a:p>
            <a:pPr marL="228600" indent="-228600">
              <a:lnSpc>
                <a:spcPct val="120000"/>
              </a:lnSpc>
              <a:spcAft>
                <a:spcPts val="800"/>
              </a:spcAft>
              <a:buSzPct val="100000"/>
              <a:buChar char="•"/>
            </a:pPr>
            <a:r>
              <a:rPr lang="en-US" sz="1400" dirty="0">
                <a:solidFill>
                  <a:srgbClr val="B8C4D6"/>
                </a:solidFill>
                <a:latin typeface="Arial" pitchFamily="34" charset="0"/>
                <a:ea typeface="Arial" pitchFamily="34" charset="-122"/>
                <a:cs typeface="Arial" pitchFamily="34" charset="-120"/>
              </a:rPr>
              <a:t>Cloud and network security</a:t>
            </a:r>
            <a:endParaRPr lang="en-US" sz="1400" dirty="0"/>
          </a:p>
          <a:p>
            <a:pPr marL="228600" indent="-228600">
              <a:lnSpc>
                <a:spcPct val="120000"/>
              </a:lnSpc>
              <a:spcAft>
                <a:spcPts val="800"/>
              </a:spcAft>
              <a:buSzPct val="100000"/>
              <a:buChar char="•"/>
            </a:pPr>
            <a:r>
              <a:rPr lang="en-US" sz="1400" dirty="0">
                <a:solidFill>
                  <a:srgbClr val="B8C4D6"/>
                </a:solidFill>
                <a:latin typeface="Arial" pitchFamily="34" charset="0"/>
                <a:ea typeface="Arial" pitchFamily="34" charset="-122"/>
                <a:cs typeface="Arial" pitchFamily="34" charset="-120"/>
              </a:rPr>
              <a:t>GRC and compliance</a:t>
            </a:r>
            <a:endParaRPr lang="en-US" sz="1400" dirty="0"/>
          </a:p>
          <a:p>
            <a:pPr marL="228600" indent="-228600">
              <a:lnSpc>
                <a:spcPct val="120000"/>
              </a:lnSpc>
              <a:spcAft>
                <a:spcPts val="800"/>
              </a:spcAft>
              <a:buSzPct val="100000"/>
              <a:buChar char="•"/>
            </a:pPr>
            <a:r>
              <a:rPr lang="en-US" sz="1400" dirty="0">
                <a:solidFill>
                  <a:srgbClr val="B8C4D6"/>
                </a:solidFill>
                <a:latin typeface="Arial" pitchFamily="34" charset="0"/>
                <a:ea typeface="Arial" pitchFamily="34" charset="-122"/>
                <a:cs typeface="Arial" pitchFamily="34" charset="-120"/>
              </a:rPr>
              <a:t>DFIR and malware analysis</a:t>
            </a:r>
            <a:endParaRPr lang="en-US" sz="1400" dirty="0"/>
          </a:p>
        </p:txBody>
      </p:sp>
      <p:sp>
        <p:nvSpPr>
          <p:cNvPr id="10" name="Shape 6"/>
          <p:cNvSpPr/>
          <p:nvPr/>
        </p:nvSpPr>
        <p:spPr>
          <a:xfrm>
            <a:off x="4385733" y="2032000"/>
            <a:ext cx="3420533" cy="3683000"/>
          </a:xfrm>
          <a:prstGeom prst="roundRect">
            <a:avLst>
              <a:gd name="adj" fmla="val 3713"/>
            </a:avLst>
          </a:prstGeom>
          <a:solidFill>
            <a:srgbClr val="111A2E"/>
          </a:solidFill>
          <a:ln w="9525">
            <a:solidFill>
              <a:srgbClr val="1E2A44"/>
            </a:solidFill>
            <a:prstDash val="solid"/>
          </a:ln>
        </p:spPr>
      </p:sp>
      <p:pic>
        <p:nvPicPr>
          <p:cNvPr id="11" name="Image 1" descr="/private/tmp/claude-501/-Users-saikiran/ac7628c3-4612-4f8b-91c8-cde531ac311b/scratchpad/icons/Code-F5A524.png">    </p:cNvPr>
          <p:cNvPicPr>
            <a:picLocks noChangeAspect="1"/>
          </p:cNvPicPr>
          <p:nvPr/>
        </p:nvPicPr>
        <p:blipFill>
          <a:blip r:embed="rId2"/>
          <a:stretch>
            <a:fillRect/>
          </a:stretch>
        </p:blipFill>
        <p:spPr>
          <a:xfrm>
            <a:off x="4639733" y="2311400"/>
            <a:ext cx="279400" cy="279400"/>
          </a:xfrm>
          <a:prstGeom prst="rect">
            <a:avLst/>
          </a:prstGeom>
        </p:spPr>
      </p:pic>
      <p:sp>
        <p:nvSpPr>
          <p:cNvPr id="12" name="Text 7"/>
          <p:cNvSpPr txBox="1"/>
          <p:nvPr/>
        </p:nvSpPr>
        <p:spPr>
          <a:xfrm>
            <a:off x="5020733" y="2286000"/>
            <a:ext cx="2595033" cy="355600"/>
          </a:xfrm>
          <a:prstGeom prst="rect">
            <a:avLst/>
          </a:prstGeom>
          <a:noFill/>
          <a:ln/>
        </p:spPr>
        <p:txBody>
          <a:bodyPr wrap="square" lIns="0" tIns="0" rIns="0" bIns="0" rtlCol="0" anchor="t"/>
          <a:lstStyle/>
          <a:p>
            <a:pPr algn="l" indent="0" marL="0">
              <a:lnSpc>
                <a:spcPct val="115000"/>
              </a:lnSpc>
              <a:buNone/>
            </a:pPr>
            <a:r>
              <a:rPr lang="en-US" sz="2000" b="1" dirty="0">
                <a:solidFill>
                  <a:srgbClr val="F2F6FA"/>
                </a:solidFill>
                <a:latin typeface="Arial" pitchFamily="34" charset="0"/>
                <a:ea typeface="Arial" pitchFamily="34" charset="-122"/>
                <a:cs typeface="Arial" pitchFamily="34" charset="-120"/>
              </a:rPr>
              <a:t>AI and Engineering</a:t>
            </a:r>
            <a:endParaRPr lang="en-US" sz="2000" dirty="0"/>
          </a:p>
        </p:txBody>
      </p:sp>
      <p:sp>
        <p:nvSpPr>
          <p:cNvPr id="13" name="Text 8"/>
          <p:cNvSpPr txBox="1"/>
          <p:nvPr/>
        </p:nvSpPr>
        <p:spPr>
          <a:xfrm>
            <a:off x="4639733" y="2743200"/>
            <a:ext cx="2912533" cy="215900"/>
          </a:xfrm>
          <a:prstGeom prst="rect">
            <a:avLst/>
          </a:prstGeom>
          <a:noFill/>
          <a:ln/>
        </p:spPr>
        <p:txBody>
          <a:bodyPr wrap="square" lIns="0" tIns="0" rIns="0" bIns="0" rtlCol="0" anchor="t"/>
          <a:lstStyle/>
          <a:p>
            <a:pPr algn="l" indent="0" marL="0">
              <a:lnSpc>
                <a:spcPct val="115000"/>
              </a:lnSpc>
              <a:buNone/>
            </a:pPr>
            <a:r>
              <a:rPr lang="en-US" sz="1200" dirty="0">
                <a:solidFill>
                  <a:srgbClr val="F5A524"/>
                </a:solidFill>
                <a:latin typeface="Consolas" pitchFamily="34" charset="0"/>
                <a:ea typeface="Consolas" pitchFamily="34" charset="-122"/>
                <a:cs typeface="Consolas" pitchFamily="34" charset="-120"/>
              </a:rPr>
              <a:t>BY GENBOAT AND ERINSOFT</a:t>
            </a:r>
            <a:endParaRPr lang="en-US" sz="1200" dirty="0"/>
          </a:p>
        </p:txBody>
      </p:sp>
      <p:sp>
        <p:nvSpPr>
          <p:cNvPr id="14" name="Text 9"/>
          <p:cNvSpPr txBox="1"/>
          <p:nvPr/>
        </p:nvSpPr>
        <p:spPr>
          <a:xfrm>
            <a:off x="4639733" y="3111500"/>
            <a:ext cx="2912533" cy="2667000"/>
          </a:xfrm>
          <a:prstGeom prst="rect">
            <a:avLst/>
          </a:prstGeom>
          <a:noFill/>
          <a:ln/>
        </p:spPr>
        <p:txBody>
          <a:bodyPr wrap="square" lIns="0" tIns="0" rIns="0" bIns="0" rtlCol="0" anchor="t"/>
          <a:lstStyle/>
          <a:p>
            <a:pPr marL="228600" indent="-228600">
              <a:lnSpc>
                <a:spcPct val="120000"/>
              </a:lnSpc>
              <a:spcAft>
                <a:spcPts val="800"/>
              </a:spcAft>
              <a:buSzPct val="100000"/>
              <a:buChar char="•"/>
            </a:pPr>
            <a:r>
              <a:rPr lang="en-US" sz="1400" dirty="0">
                <a:solidFill>
                  <a:srgbClr val="B8C4D6"/>
                </a:solidFill>
                <a:latin typeface="Arial" pitchFamily="34" charset="0"/>
                <a:ea typeface="Arial" pitchFamily="34" charset="-122"/>
                <a:cs typeface="Arial" pitchFamily="34" charset="-120"/>
              </a:rPr>
              <a:t>GenAI copilots and RAG</a:t>
            </a:r>
            <a:endParaRPr lang="en-US" sz="1400" dirty="0"/>
          </a:p>
          <a:p>
            <a:pPr marL="228600" indent="-228600">
              <a:lnSpc>
                <a:spcPct val="120000"/>
              </a:lnSpc>
              <a:spcAft>
                <a:spcPts val="800"/>
              </a:spcAft>
              <a:buSzPct val="100000"/>
              <a:buChar char="•"/>
            </a:pPr>
            <a:r>
              <a:rPr lang="en-US" sz="1400" dirty="0">
                <a:solidFill>
                  <a:srgbClr val="B8C4D6"/>
                </a:solidFill>
                <a:latin typeface="Arial" pitchFamily="34" charset="0"/>
                <a:ea typeface="Arial" pitchFamily="34" charset="-122"/>
                <a:cs typeface="Arial" pitchFamily="34" charset="-120"/>
              </a:rPr>
              <a:t>AI agents and automation</a:t>
            </a:r>
            <a:endParaRPr lang="en-US" sz="1400" dirty="0"/>
          </a:p>
          <a:p>
            <a:pPr marL="228600" indent="-228600">
              <a:lnSpc>
                <a:spcPct val="120000"/>
              </a:lnSpc>
              <a:spcAft>
                <a:spcPts val="800"/>
              </a:spcAft>
              <a:buSzPct val="100000"/>
              <a:buChar char="•"/>
            </a:pPr>
            <a:r>
              <a:rPr lang="en-US" sz="1400" dirty="0">
                <a:solidFill>
                  <a:srgbClr val="B8C4D6"/>
                </a:solidFill>
                <a:latin typeface="Arial" pitchFamily="34" charset="0"/>
                <a:ea typeface="Arial" pitchFamily="34" charset="-122"/>
                <a:cs typeface="Arial" pitchFamily="34" charset="-120"/>
              </a:rPr>
              <a:t>Web and mobile apps</a:t>
            </a:r>
            <a:endParaRPr lang="en-US" sz="1400" dirty="0"/>
          </a:p>
          <a:p>
            <a:pPr marL="228600" indent="-228600">
              <a:lnSpc>
                <a:spcPct val="120000"/>
              </a:lnSpc>
              <a:spcAft>
                <a:spcPts val="800"/>
              </a:spcAft>
              <a:buSzPct val="100000"/>
              <a:buChar char="•"/>
            </a:pPr>
            <a:r>
              <a:rPr lang="en-US" sz="1400" dirty="0">
                <a:solidFill>
                  <a:srgbClr val="B8C4D6"/>
                </a:solidFill>
                <a:latin typeface="Arial" pitchFamily="34" charset="0"/>
                <a:ea typeface="Arial" pitchFamily="34" charset="-122"/>
                <a:cs typeface="Arial" pitchFamily="34" charset="-120"/>
              </a:rPr>
              <a:t>APIs and cloud backends</a:t>
            </a:r>
            <a:endParaRPr lang="en-US" sz="1400" dirty="0"/>
          </a:p>
          <a:p>
            <a:pPr marL="228600" indent="-228600">
              <a:lnSpc>
                <a:spcPct val="120000"/>
              </a:lnSpc>
              <a:spcAft>
                <a:spcPts val="800"/>
              </a:spcAft>
              <a:buSzPct val="100000"/>
              <a:buChar char="•"/>
            </a:pPr>
            <a:r>
              <a:rPr lang="en-US" sz="1400" dirty="0">
                <a:solidFill>
                  <a:srgbClr val="B8C4D6"/>
                </a:solidFill>
                <a:latin typeface="Arial" pitchFamily="34" charset="0"/>
                <a:ea typeface="Arial" pitchFamily="34" charset="-122"/>
                <a:cs typeface="Arial" pitchFamily="34" charset="-120"/>
              </a:rPr>
              <a:t>DevSecOps and CI/CD</a:t>
            </a:r>
            <a:endParaRPr lang="en-US" sz="1400" dirty="0"/>
          </a:p>
          <a:p>
            <a:pPr marL="228600" indent="-228600">
              <a:lnSpc>
                <a:spcPct val="120000"/>
              </a:lnSpc>
              <a:spcAft>
                <a:spcPts val="800"/>
              </a:spcAft>
              <a:buSzPct val="100000"/>
              <a:buChar char="•"/>
            </a:pPr>
            <a:r>
              <a:rPr lang="en-US" sz="1400" dirty="0">
                <a:solidFill>
                  <a:srgbClr val="B8C4D6"/>
                </a:solidFill>
                <a:latin typeface="Arial" pitchFamily="34" charset="0"/>
                <a:ea typeface="Arial" pitchFamily="34" charset="-122"/>
                <a:cs typeface="Arial" pitchFamily="34" charset="-120"/>
              </a:rPr>
              <a:t>UI/UX and brand design</a:t>
            </a:r>
            <a:endParaRPr lang="en-US" sz="1400" dirty="0"/>
          </a:p>
        </p:txBody>
      </p:sp>
      <p:sp>
        <p:nvSpPr>
          <p:cNvPr id="15" name="Shape 10"/>
          <p:cNvSpPr/>
          <p:nvPr/>
        </p:nvSpPr>
        <p:spPr>
          <a:xfrm>
            <a:off x="7958667" y="2032000"/>
            <a:ext cx="3420533" cy="3683000"/>
          </a:xfrm>
          <a:prstGeom prst="roundRect">
            <a:avLst>
              <a:gd name="adj" fmla="val 3713"/>
            </a:avLst>
          </a:prstGeom>
          <a:solidFill>
            <a:srgbClr val="111A2E"/>
          </a:solidFill>
          <a:ln w="9525">
            <a:solidFill>
              <a:srgbClr val="1E2A44"/>
            </a:solidFill>
            <a:prstDash val="solid"/>
          </a:ln>
        </p:spPr>
      </p:sp>
      <p:pic>
        <p:nvPicPr>
          <p:cNvPr id="16" name="Image 2" descr="/private/tmp/claude-501/-Users-saikiran/ac7628c3-4612-4f8b-91c8-cde531ac311b/scratchpad/icons/GraduationCap-9FE8F5.png">    </p:cNvPr>
          <p:cNvPicPr>
            <a:picLocks noChangeAspect="1"/>
          </p:cNvPicPr>
          <p:nvPr/>
        </p:nvPicPr>
        <p:blipFill>
          <a:blip r:embed="rId3"/>
          <a:stretch>
            <a:fillRect/>
          </a:stretch>
        </p:blipFill>
        <p:spPr>
          <a:xfrm>
            <a:off x="8212667" y="2311400"/>
            <a:ext cx="279400" cy="279400"/>
          </a:xfrm>
          <a:prstGeom prst="rect">
            <a:avLst/>
          </a:prstGeom>
        </p:spPr>
      </p:pic>
      <p:sp>
        <p:nvSpPr>
          <p:cNvPr id="17" name="Text 11"/>
          <p:cNvSpPr txBox="1"/>
          <p:nvPr/>
        </p:nvSpPr>
        <p:spPr>
          <a:xfrm>
            <a:off x="8593667" y="2286000"/>
            <a:ext cx="2595033" cy="355600"/>
          </a:xfrm>
          <a:prstGeom prst="rect">
            <a:avLst/>
          </a:prstGeom>
          <a:noFill/>
          <a:ln/>
        </p:spPr>
        <p:txBody>
          <a:bodyPr wrap="square" lIns="0" tIns="0" rIns="0" bIns="0" rtlCol="0" anchor="t"/>
          <a:lstStyle/>
          <a:p>
            <a:pPr algn="l" indent="0" marL="0">
              <a:lnSpc>
                <a:spcPct val="115000"/>
              </a:lnSpc>
              <a:buNone/>
            </a:pPr>
            <a:r>
              <a:rPr lang="en-US" sz="2000" b="1" dirty="0">
                <a:solidFill>
                  <a:srgbClr val="F2F6FA"/>
                </a:solidFill>
                <a:latin typeface="Arial" pitchFamily="34" charset="0"/>
                <a:ea typeface="Arial" pitchFamily="34" charset="-122"/>
                <a:cs typeface="Arial" pitchFamily="34" charset="-120"/>
              </a:rPr>
              <a:t>HOC Academy</a:t>
            </a:r>
            <a:endParaRPr lang="en-US" sz="2000" dirty="0"/>
          </a:p>
        </p:txBody>
      </p:sp>
      <p:sp>
        <p:nvSpPr>
          <p:cNvPr id="18" name="Text 12"/>
          <p:cNvSpPr txBox="1"/>
          <p:nvPr/>
        </p:nvSpPr>
        <p:spPr>
          <a:xfrm>
            <a:off x="8212667" y="2743200"/>
            <a:ext cx="2912533" cy="215900"/>
          </a:xfrm>
          <a:prstGeom prst="rect">
            <a:avLst/>
          </a:prstGeom>
          <a:noFill/>
          <a:ln/>
        </p:spPr>
        <p:txBody>
          <a:bodyPr wrap="square" lIns="0" tIns="0" rIns="0" bIns="0" rtlCol="0" anchor="t"/>
          <a:lstStyle/>
          <a:p>
            <a:pPr algn="l" indent="0" marL="0">
              <a:lnSpc>
                <a:spcPct val="115000"/>
              </a:lnSpc>
              <a:buNone/>
            </a:pPr>
            <a:r>
              <a:rPr lang="en-US" sz="1200" dirty="0">
                <a:solidFill>
                  <a:srgbClr val="9FE8F5"/>
                </a:solidFill>
                <a:latin typeface="Consolas" pitchFamily="34" charset="0"/>
                <a:ea typeface="Consolas" pitchFamily="34" charset="-122"/>
                <a:cs typeface="Consolas" pitchFamily="34" charset="-120"/>
              </a:rPr>
              <a:t>TRAINING AND PLACEMENT</a:t>
            </a:r>
            <a:endParaRPr lang="en-US" sz="1200" dirty="0"/>
          </a:p>
        </p:txBody>
      </p:sp>
      <p:sp>
        <p:nvSpPr>
          <p:cNvPr id="19" name="Text 13"/>
          <p:cNvSpPr txBox="1"/>
          <p:nvPr/>
        </p:nvSpPr>
        <p:spPr>
          <a:xfrm>
            <a:off x="8212667" y="3111500"/>
            <a:ext cx="2912533" cy="2667000"/>
          </a:xfrm>
          <a:prstGeom prst="rect">
            <a:avLst/>
          </a:prstGeom>
          <a:noFill/>
          <a:ln/>
        </p:spPr>
        <p:txBody>
          <a:bodyPr wrap="square" lIns="0" tIns="0" rIns="0" bIns="0" rtlCol="0" anchor="t"/>
          <a:lstStyle/>
          <a:p>
            <a:pPr marL="228600" indent="-228600">
              <a:lnSpc>
                <a:spcPct val="120000"/>
              </a:lnSpc>
              <a:spcAft>
                <a:spcPts val="800"/>
              </a:spcAft>
              <a:buSzPct val="100000"/>
              <a:buChar char="•"/>
            </a:pPr>
            <a:r>
              <a:rPr lang="en-US" sz="1400" dirty="0">
                <a:solidFill>
                  <a:srgbClr val="B8C4D6"/>
                </a:solidFill>
                <a:latin typeface="Arial" pitchFamily="34" charset="0"/>
                <a:ea typeface="Arial" pitchFamily="34" charset="-122"/>
                <a:cs typeface="Arial" pitchFamily="34" charset="-120"/>
              </a:rPr>
              <a:t>Ethical hacking and pentest</a:t>
            </a:r>
            <a:endParaRPr lang="en-US" sz="1400" dirty="0"/>
          </a:p>
          <a:p>
            <a:pPr marL="228600" indent="-228600">
              <a:lnSpc>
                <a:spcPct val="120000"/>
              </a:lnSpc>
              <a:spcAft>
                <a:spcPts val="800"/>
              </a:spcAft>
              <a:buSzPct val="100000"/>
              <a:buChar char="•"/>
            </a:pPr>
            <a:r>
              <a:rPr lang="en-US" sz="1400" dirty="0">
                <a:solidFill>
                  <a:srgbClr val="B8C4D6"/>
                </a:solidFill>
                <a:latin typeface="Arial" pitchFamily="34" charset="0"/>
                <a:ea typeface="Arial" pitchFamily="34" charset="-122"/>
                <a:cs typeface="Arial" pitchFamily="34" charset="-120"/>
              </a:rPr>
              <a:t>SOC analyst program</a:t>
            </a:r>
            <a:endParaRPr lang="en-US" sz="1400" dirty="0"/>
          </a:p>
          <a:p>
            <a:pPr marL="228600" indent="-228600">
              <a:lnSpc>
                <a:spcPct val="120000"/>
              </a:lnSpc>
              <a:spcAft>
                <a:spcPts val="800"/>
              </a:spcAft>
              <a:buSzPct val="100000"/>
              <a:buChar char="•"/>
            </a:pPr>
            <a:r>
              <a:rPr lang="en-US" sz="1400" dirty="0">
                <a:solidFill>
                  <a:srgbClr val="B8C4D6"/>
                </a:solidFill>
                <a:latin typeface="Arial" pitchFamily="34" charset="0"/>
                <a:ea typeface="Arial" pitchFamily="34" charset="-122"/>
                <a:cs typeface="Arial" pitchFamily="34" charset="-120"/>
              </a:rPr>
              <a:t>Malware and forensics</a:t>
            </a:r>
            <a:endParaRPr lang="en-US" sz="1400" dirty="0"/>
          </a:p>
          <a:p>
            <a:pPr marL="228600" indent="-228600">
              <a:lnSpc>
                <a:spcPct val="120000"/>
              </a:lnSpc>
              <a:spcAft>
                <a:spcPts val="800"/>
              </a:spcAft>
              <a:buSzPct val="100000"/>
              <a:buChar char="•"/>
            </a:pPr>
            <a:r>
              <a:rPr lang="en-US" sz="1400" dirty="0">
                <a:solidFill>
                  <a:srgbClr val="B8C4D6"/>
                </a:solidFill>
                <a:latin typeface="Arial" pitchFamily="34" charset="0"/>
                <a:ea typeface="Arial" pitchFamily="34" charset="-122"/>
                <a:cs typeface="Arial" pitchFamily="34" charset="-120"/>
              </a:rPr>
              <a:t>Cloud and network security</a:t>
            </a:r>
            <a:endParaRPr lang="en-US" sz="1400" dirty="0"/>
          </a:p>
          <a:p>
            <a:pPr marL="228600" indent="-228600">
              <a:lnSpc>
                <a:spcPct val="120000"/>
              </a:lnSpc>
              <a:spcAft>
                <a:spcPts val="800"/>
              </a:spcAft>
              <a:buSzPct val="100000"/>
              <a:buChar char="•"/>
            </a:pPr>
            <a:r>
              <a:rPr lang="en-US" sz="1400" dirty="0">
                <a:solidFill>
                  <a:srgbClr val="B8C4D6"/>
                </a:solidFill>
                <a:latin typeface="Arial" pitchFamily="34" charset="0"/>
                <a:ea typeface="Arial" pitchFamily="34" charset="-122"/>
                <a:cs typeface="Arial" pitchFamily="34" charset="-120"/>
              </a:rPr>
              <a:t>Corporate upskilling</a:t>
            </a:r>
            <a:endParaRPr lang="en-US" sz="1400" dirty="0"/>
          </a:p>
          <a:p>
            <a:pPr marL="228600" indent="-228600">
              <a:lnSpc>
                <a:spcPct val="120000"/>
              </a:lnSpc>
              <a:spcAft>
                <a:spcPts val="800"/>
              </a:spcAft>
              <a:buSzPct val="100000"/>
              <a:buChar char="•"/>
            </a:pPr>
            <a:r>
              <a:rPr lang="en-US" sz="1400" dirty="0">
                <a:solidFill>
                  <a:srgbClr val="B8C4D6"/>
                </a:solidFill>
                <a:latin typeface="Arial" pitchFamily="34" charset="0"/>
                <a:ea typeface="Arial" pitchFamily="34" charset="-122"/>
                <a:cs typeface="Arial" pitchFamily="34" charset="-120"/>
              </a:rPr>
              <a:t>Security awareness</a:t>
            </a:r>
            <a:endParaRPr lang="en-US" sz="1400" dirty="0"/>
          </a:p>
        </p:txBody>
      </p:sp>
      <p:sp>
        <p:nvSpPr>
          <p:cNvPr id="20" name="Shape 14"/>
          <p:cNvSpPr/>
          <p:nvPr/>
        </p:nvSpPr>
        <p:spPr>
          <a:xfrm>
            <a:off x="812800" y="6134100"/>
            <a:ext cx="10566400" cy="0"/>
          </a:xfrm>
          <a:prstGeom prst="line">
            <a:avLst/>
          </a:prstGeom>
          <a:noFill/>
          <a:ln w="9525">
            <a:solidFill>
              <a:srgbClr val="1F2E48"/>
            </a:solidFill>
            <a:prstDash val="solid"/>
          </a:ln>
        </p:spPr>
      </p:sp>
      <p:sp>
        <p:nvSpPr>
          <p:cNvPr id="21" name="Text 15"/>
          <p:cNvSpPr txBox="1"/>
          <p:nvPr/>
        </p:nvSpPr>
        <p:spPr>
          <a:xfrm>
            <a:off x="812800" y="6261100"/>
            <a:ext cx="5080000" cy="228600"/>
          </a:xfrm>
          <a:prstGeom prst="rect">
            <a:avLst/>
          </a:prstGeom>
          <a:noFill/>
          <a:ln/>
        </p:spPr>
        <p:txBody>
          <a:bodyPr wrap="square" lIns="0" tIns="0" rIns="0" bIns="0" rtlCol="0" anchor="t"/>
          <a:lstStyle/>
          <a:p>
            <a:pPr algn="l" indent="0" marL="0">
              <a:lnSpc>
                <a:spcPct val="115000"/>
              </a:lnSpc>
              <a:buNone/>
            </a:pPr>
            <a:r>
              <a:rPr lang="en-US" sz="1200" spc="150" kern="0" dirty="0">
                <a:solidFill>
                  <a:srgbClr val="8494AD"/>
                </a:solidFill>
                <a:latin typeface="Consolas" pitchFamily="34" charset="0"/>
                <a:ea typeface="Consolas" pitchFamily="34" charset="-122"/>
                <a:cs typeface="Consolas" pitchFamily="34" charset="-120"/>
              </a:rPr>
              <a:t>AMPLIFLY INNOVATIONS × HOME OF CYBER</a:t>
            </a:r>
            <a:endParaRPr lang="en-US" sz="1200" dirty="0"/>
          </a:p>
        </p:txBody>
      </p:sp>
      <p:sp>
        <p:nvSpPr>
          <p:cNvPr id="22" name="Text 16"/>
          <p:cNvSpPr txBox="1"/>
          <p:nvPr/>
        </p:nvSpPr>
        <p:spPr>
          <a:xfrm>
            <a:off x="5080000" y="6261100"/>
            <a:ext cx="4445000" cy="228600"/>
          </a:xfrm>
          <a:prstGeom prst="rect">
            <a:avLst/>
          </a:prstGeom>
          <a:noFill/>
          <a:ln/>
        </p:spPr>
        <p:txBody>
          <a:bodyPr wrap="square" lIns="0" tIns="0" rIns="0" bIns="0" rtlCol="0" anchor="t"/>
          <a:lstStyle/>
          <a:p>
            <a:pPr algn="ctr" indent="0" marL="0">
              <a:lnSpc>
                <a:spcPct val="115000"/>
              </a:lnSpc>
              <a:buNone/>
            </a:pPr>
            <a:r>
              <a:rPr lang="en-US" sz="1200" dirty="0">
                <a:solidFill>
                  <a:srgbClr val="8494AD"/>
                </a:solidFill>
                <a:latin typeface="Consolas" pitchFamily="34" charset="0"/>
                <a:ea typeface="Consolas" pitchFamily="34" charset="-122"/>
                <a:cs typeface="Consolas" pitchFamily="34" charset="-120"/>
              </a:rPr>
              <a:t>homeofcyber.com  |  ampliflytech.com</a:t>
            </a:r>
            <a:endParaRPr lang="en-US" sz="1200" dirty="0"/>
          </a:p>
        </p:txBody>
      </p:sp>
      <p:sp>
        <p:nvSpPr>
          <p:cNvPr id="23" name="Text 17"/>
          <p:cNvSpPr txBox="1"/>
          <p:nvPr/>
        </p:nvSpPr>
        <p:spPr>
          <a:xfrm>
            <a:off x="10109200" y="6261100"/>
            <a:ext cx="1270000" cy="228600"/>
          </a:xfrm>
          <a:prstGeom prst="rect">
            <a:avLst/>
          </a:prstGeom>
          <a:noFill/>
          <a:ln/>
        </p:spPr>
        <p:txBody>
          <a:bodyPr wrap="square" lIns="0" tIns="0" rIns="0" bIns="0" rtlCol="0" anchor="t"/>
          <a:lstStyle/>
          <a:p>
            <a:pPr algn="r" indent="0" marL="0">
              <a:lnSpc>
                <a:spcPct val="115000"/>
              </a:lnSpc>
              <a:buNone/>
            </a:pPr>
            <a:r>
              <a:rPr lang="en-US" sz="1200" dirty="0">
                <a:solidFill>
                  <a:srgbClr val="22D3EE"/>
                </a:solidFill>
                <a:latin typeface="Consolas" pitchFamily="34" charset="0"/>
                <a:ea typeface="Consolas" pitchFamily="34" charset="-122"/>
                <a:cs typeface="Consolas" pitchFamily="34" charset="-120"/>
              </a:rPr>
              <a:t>06 / 19</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B1220"/>
        </a:solidFill>
      </p:bgPr>
    </p:bg>
    <p:spTree>
      <p:nvGrpSpPr>
        <p:cNvPr id="1" name=""/>
        <p:cNvGrpSpPr/>
        <p:nvPr/>
      </p:nvGrpSpPr>
      <p:grpSpPr>
        <a:xfrm>
          <a:off x="0" y="0"/>
          <a:ext cx="0" cy="0"/>
          <a:chOff x="0" y="0"/>
          <a:chExt cx="0" cy="0"/>
        </a:xfrm>
      </p:grpSpPr>
      <p:sp>
        <p:nvSpPr>
          <p:cNvPr id="3" name="Text 0"/>
          <p:cNvSpPr txBox="1"/>
          <p:nvPr/>
        </p:nvSpPr>
        <p:spPr>
          <a:xfrm>
            <a:off x="812800" y="812800"/>
            <a:ext cx="10566400" cy="254000"/>
          </a:xfrm>
          <a:prstGeom prst="rect">
            <a:avLst/>
          </a:prstGeom>
          <a:noFill/>
          <a:ln/>
        </p:spPr>
        <p:txBody>
          <a:bodyPr wrap="square" lIns="0" tIns="0" rIns="0" bIns="0" rtlCol="0" anchor="t"/>
          <a:lstStyle/>
          <a:p>
            <a:pPr algn="l" indent="0" marL="0">
              <a:lnSpc>
                <a:spcPct val="115000"/>
              </a:lnSpc>
              <a:buNone/>
            </a:pPr>
            <a:r>
              <a:rPr lang="en-US" sz="1200" spc="300" kern="0" dirty="0">
                <a:solidFill>
                  <a:srgbClr val="22D3EE"/>
                </a:solidFill>
                <a:latin typeface="Consolas" pitchFamily="34" charset="0"/>
                <a:ea typeface="Consolas" pitchFamily="34" charset="-122"/>
                <a:cs typeface="Consolas" pitchFamily="34" charset="-120"/>
              </a:rPr>
              <a:t>CYBER DEFENSE · SECURITY OPERATIONS</a:t>
            </a:r>
            <a:endParaRPr lang="en-US" sz="1200" dirty="0"/>
          </a:p>
        </p:txBody>
      </p:sp>
      <p:sp>
        <p:nvSpPr>
          <p:cNvPr id="4" name="Text 1"/>
          <p:cNvSpPr txBox="1"/>
          <p:nvPr/>
        </p:nvSpPr>
        <p:spPr>
          <a:xfrm>
            <a:off x="812800" y="1117600"/>
            <a:ext cx="10566400" cy="635000"/>
          </a:xfrm>
          <a:prstGeom prst="rect">
            <a:avLst/>
          </a:prstGeom>
          <a:noFill/>
          <a:ln/>
        </p:spPr>
        <p:txBody>
          <a:bodyPr wrap="square" lIns="0" tIns="0" rIns="0" bIns="0" rtlCol="0" anchor="t"/>
          <a:lstStyle/>
          <a:p>
            <a:pPr algn="l" indent="0" marL="0">
              <a:lnSpc>
                <a:spcPct val="105000"/>
              </a:lnSpc>
              <a:buNone/>
            </a:pPr>
            <a:r>
              <a:rPr lang="en-US" sz="3600" b="1" dirty="0">
                <a:solidFill>
                  <a:srgbClr val="F2F6FA"/>
                </a:solidFill>
                <a:latin typeface="Arial" pitchFamily="34" charset="0"/>
                <a:ea typeface="Arial" pitchFamily="34" charset="-122"/>
                <a:cs typeface="Arial" pitchFamily="34" charset="-120"/>
              </a:rPr>
              <a:t>Managed SOC and MDR</a:t>
            </a:r>
            <a:endParaRPr lang="en-US" sz="3600" dirty="0"/>
          </a:p>
        </p:txBody>
      </p:sp>
      <p:sp>
        <p:nvSpPr>
          <p:cNvPr id="5" name="Shape 2"/>
          <p:cNvSpPr/>
          <p:nvPr/>
        </p:nvSpPr>
        <p:spPr>
          <a:xfrm>
            <a:off x="812800" y="2032000"/>
            <a:ext cx="3420533" cy="1270000"/>
          </a:xfrm>
          <a:prstGeom prst="roundRect">
            <a:avLst>
              <a:gd name="adj" fmla="val 10000"/>
            </a:avLst>
          </a:prstGeom>
          <a:solidFill>
            <a:srgbClr val="111A2E"/>
          </a:solidFill>
          <a:ln w="9525">
            <a:solidFill>
              <a:srgbClr val="1E2A44"/>
            </a:solidFill>
            <a:prstDash val="solid"/>
          </a:ln>
        </p:spPr>
      </p:sp>
      <p:pic>
        <p:nvPicPr>
          <p:cNvPr id="6" name="Image 0" descr="/private/tmp/claude-501/-Users-saikiran/ac7628c3-4612-4f8b-91c8-cde531ac311b/scratchpad/icons/Activity-22D3EE.png">    </p:cNvPr>
          <p:cNvPicPr>
            <a:picLocks noChangeAspect="1"/>
          </p:cNvPicPr>
          <p:nvPr/>
        </p:nvPicPr>
        <p:blipFill>
          <a:blip r:embed="rId1"/>
          <a:stretch>
            <a:fillRect/>
          </a:stretch>
        </p:blipFill>
        <p:spPr>
          <a:xfrm>
            <a:off x="1016000" y="2235200"/>
            <a:ext cx="228600" cy="228600"/>
          </a:xfrm>
          <a:prstGeom prst="rect">
            <a:avLst/>
          </a:prstGeom>
        </p:spPr>
      </p:pic>
      <p:sp>
        <p:nvSpPr>
          <p:cNvPr id="7" name="Text 3"/>
          <p:cNvSpPr txBox="1"/>
          <p:nvPr/>
        </p:nvSpPr>
        <p:spPr>
          <a:xfrm>
            <a:off x="1333500" y="2209800"/>
            <a:ext cx="2722033" cy="292100"/>
          </a:xfrm>
          <a:prstGeom prst="rect">
            <a:avLst/>
          </a:prstGeom>
          <a:noFill/>
          <a:ln/>
        </p:spPr>
        <p:txBody>
          <a:bodyPr wrap="square" lIns="0" tIns="0" rIns="0" bIns="0" rtlCol="0" anchor="t"/>
          <a:lstStyle/>
          <a:p>
            <a:pPr algn="l" indent="0" marL="0">
              <a:lnSpc>
                <a:spcPct val="115000"/>
              </a:lnSpc>
              <a:buNone/>
            </a:pPr>
            <a:r>
              <a:rPr lang="en-US" sz="1600" b="1" dirty="0">
                <a:solidFill>
                  <a:srgbClr val="F2F6FA"/>
                </a:solidFill>
                <a:latin typeface="Arial" pitchFamily="34" charset="0"/>
                <a:ea typeface="Arial" pitchFamily="34" charset="-122"/>
                <a:cs typeface="Arial" pitchFamily="34" charset="-120"/>
              </a:rPr>
              <a:t>24×7 Monitoring</a:t>
            </a:r>
            <a:endParaRPr lang="en-US" sz="1600" dirty="0"/>
          </a:p>
        </p:txBody>
      </p:sp>
      <p:sp>
        <p:nvSpPr>
          <p:cNvPr id="8" name="Text 4"/>
          <p:cNvSpPr txBox="1"/>
          <p:nvPr/>
        </p:nvSpPr>
        <p:spPr>
          <a:xfrm>
            <a:off x="1016000" y="2603500"/>
            <a:ext cx="3014133" cy="571500"/>
          </a:xfrm>
          <a:prstGeom prst="rect">
            <a:avLst/>
          </a:prstGeom>
          <a:noFill/>
          <a:ln/>
        </p:spPr>
        <p:txBody>
          <a:bodyPr wrap="square" lIns="0" tIns="0" rIns="0" bIns="0" rtlCol="0" anchor="t"/>
          <a:lstStyle/>
          <a:p>
            <a:pPr algn="l" indent="0" marL="0">
              <a:lnSpc>
                <a:spcPct val="130000"/>
              </a:lnSpc>
              <a:buNone/>
            </a:pPr>
            <a:r>
              <a:rPr lang="en-US" sz="1200" dirty="0">
                <a:solidFill>
                  <a:srgbClr val="B8C4D6"/>
                </a:solidFill>
                <a:latin typeface="Arial" pitchFamily="34" charset="0"/>
                <a:ea typeface="Arial" pitchFamily="34" charset="-122"/>
                <a:cs typeface="Arial" pitchFamily="34" charset="-120"/>
              </a:rPr>
              <a:t>Round-the-clock alert triage across endpoint, network, cloud and SaaS logs.</a:t>
            </a:r>
            <a:endParaRPr lang="en-US" sz="1200" dirty="0"/>
          </a:p>
        </p:txBody>
      </p:sp>
      <p:sp>
        <p:nvSpPr>
          <p:cNvPr id="9" name="Shape 5"/>
          <p:cNvSpPr/>
          <p:nvPr/>
        </p:nvSpPr>
        <p:spPr>
          <a:xfrm>
            <a:off x="4385733" y="2032000"/>
            <a:ext cx="3420533" cy="1270000"/>
          </a:xfrm>
          <a:prstGeom prst="roundRect">
            <a:avLst>
              <a:gd name="adj" fmla="val 10000"/>
            </a:avLst>
          </a:prstGeom>
          <a:solidFill>
            <a:srgbClr val="111A2E"/>
          </a:solidFill>
          <a:ln w="9525">
            <a:solidFill>
              <a:srgbClr val="1E2A44"/>
            </a:solidFill>
            <a:prstDash val="solid"/>
          </a:ln>
        </p:spPr>
      </p:sp>
      <p:pic>
        <p:nvPicPr>
          <p:cNvPr id="10" name="Image 1" descr="/private/tmp/claude-501/-Users-saikiran/ac7628c3-4612-4f8b-91c8-cde531ac311b/scratchpad/icons/Database-22D3EE.png">    </p:cNvPr>
          <p:cNvPicPr>
            <a:picLocks noChangeAspect="1"/>
          </p:cNvPicPr>
          <p:nvPr/>
        </p:nvPicPr>
        <p:blipFill>
          <a:blip r:embed="rId2"/>
          <a:stretch>
            <a:fillRect/>
          </a:stretch>
        </p:blipFill>
        <p:spPr>
          <a:xfrm>
            <a:off x="4588933" y="2235200"/>
            <a:ext cx="228600" cy="228600"/>
          </a:xfrm>
          <a:prstGeom prst="rect">
            <a:avLst/>
          </a:prstGeom>
        </p:spPr>
      </p:pic>
      <p:sp>
        <p:nvSpPr>
          <p:cNvPr id="11" name="Text 6"/>
          <p:cNvSpPr txBox="1"/>
          <p:nvPr/>
        </p:nvSpPr>
        <p:spPr>
          <a:xfrm>
            <a:off x="4906433" y="2209800"/>
            <a:ext cx="2722033" cy="292100"/>
          </a:xfrm>
          <a:prstGeom prst="rect">
            <a:avLst/>
          </a:prstGeom>
          <a:noFill/>
          <a:ln/>
        </p:spPr>
        <p:txBody>
          <a:bodyPr wrap="square" lIns="0" tIns="0" rIns="0" bIns="0" rtlCol="0" anchor="t"/>
          <a:lstStyle/>
          <a:p>
            <a:pPr algn="l" indent="0" marL="0">
              <a:lnSpc>
                <a:spcPct val="115000"/>
              </a:lnSpc>
              <a:buNone/>
            </a:pPr>
            <a:r>
              <a:rPr lang="en-US" sz="1600" b="1" dirty="0">
                <a:solidFill>
                  <a:srgbClr val="F2F6FA"/>
                </a:solidFill>
                <a:latin typeface="Arial" pitchFamily="34" charset="0"/>
                <a:ea typeface="Arial" pitchFamily="34" charset="-122"/>
                <a:cs typeface="Arial" pitchFamily="34" charset="-120"/>
              </a:rPr>
              <a:t>SIEM and SOAR</a:t>
            </a:r>
            <a:endParaRPr lang="en-US" sz="1600" dirty="0"/>
          </a:p>
        </p:txBody>
      </p:sp>
      <p:sp>
        <p:nvSpPr>
          <p:cNvPr id="12" name="Text 7"/>
          <p:cNvSpPr txBox="1"/>
          <p:nvPr/>
        </p:nvSpPr>
        <p:spPr>
          <a:xfrm>
            <a:off x="4588933" y="2603500"/>
            <a:ext cx="3014133" cy="571500"/>
          </a:xfrm>
          <a:prstGeom prst="rect">
            <a:avLst/>
          </a:prstGeom>
          <a:noFill/>
          <a:ln/>
        </p:spPr>
        <p:txBody>
          <a:bodyPr wrap="square" lIns="0" tIns="0" rIns="0" bIns="0" rtlCol="0" anchor="t"/>
          <a:lstStyle/>
          <a:p>
            <a:pPr algn="l" indent="0" marL="0">
              <a:lnSpc>
                <a:spcPct val="130000"/>
              </a:lnSpc>
              <a:buNone/>
            </a:pPr>
            <a:r>
              <a:rPr lang="en-US" sz="1200" dirty="0">
                <a:solidFill>
                  <a:srgbClr val="B8C4D6"/>
                </a:solidFill>
                <a:latin typeface="Arial" pitchFamily="34" charset="0"/>
                <a:ea typeface="Arial" pitchFamily="34" charset="-122"/>
                <a:cs typeface="Arial" pitchFamily="34" charset="-120"/>
              </a:rPr>
              <a:t>Deploy and tune SIEM use cases; automate response with playbooks.</a:t>
            </a:r>
            <a:endParaRPr lang="en-US" sz="1200" dirty="0"/>
          </a:p>
        </p:txBody>
      </p:sp>
      <p:sp>
        <p:nvSpPr>
          <p:cNvPr id="13" name="Shape 8"/>
          <p:cNvSpPr/>
          <p:nvPr/>
        </p:nvSpPr>
        <p:spPr>
          <a:xfrm>
            <a:off x="7958667" y="2032000"/>
            <a:ext cx="3420533" cy="1270000"/>
          </a:xfrm>
          <a:prstGeom prst="roundRect">
            <a:avLst>
              <a:gd name="adj" fmla="val 10000"/>
            </a:avLst>
          </a:prstGeom>
          <a:solidFill>
            <a:srgbClr val="111A2E"/>
          </a:solidFill>
          <a:ln w="9525">
            <a:solidFill>
              <a:srgbClr val="1E2A44"/>
            </a:solidFill>
            <a:prstDash val="solid"/>
          </a:ln>
        </p:spPr>
      </p:sp>
      <p:pic>
        <p:nvPicPr>
          <p:cNvPr id="14" name="Image 2" descr="/private/tmp/claude-501/-Users-saikiran/ac7628c3-4612-4f8b-91c8-cde531ac311b/scratchpad/icons/Search-22D3EE.png">    </p:cNvPr>
          <p:cNvPicPr>
            <a:picLocks noChangeAspect="1"/>
          </p:cNvPicPr>
          <p:nvPr/>
        </p:nvPicPr>
        <p:blipFill>
          <a:blip r:embed="rId3"/>
          <a:stretch>
            <a:fillRect/>
          </a:stretch>
        </p:blipFill>
        <p:spPr>
          <a:xfrm>
            <a:off x="8161867" y="2235200"/>
            <a:ext cx="228600" cy="228600"/>
          </a:xfrm>
          <a:prstGeom prst="rect">
            <a:avLst/>
          </a:prstGeom>
        </p:spPr>
      </p:pic>
      <p:sp>
        <p:nvSpPr>
          <p:cNvPr id="15" name="Text 9"/>
          <p:cNvSpPr txBox="1"/>
          <p:nvPr/>
        </p:nvSpPr>
        <p:spPr>
          <a:xfrm>
            <a:off x="8479367" y="2209800"/>
            <a:ext cx="2722033" cy="292100"/>
          </a:xfrm>
          <a:prstGeom prst="rect">
            <a:avLst/>
          </a:prstGeom>
          <a:noFill/>
          <a:ln/>
        </p:spPr>
        <p:txBody>
          <a:bodyPr wrap="square" lIns="0" tIns="0" rIns="0" bIns="0" rtlCol="0" anchor="t"/>
          <a:lstStyle/>
          <a:p>
            <a:pPr algn="l" indent="0" marL="0">
              <a:lnSpc>
                <a:spcPct val="115000"/>
              </a:lnSpc>
              <a:buNone/>
            </a:pPr>
            <a:r>
              <a:rPr lang="en-US" sz="1600" b="1" dirty="0">
                <a:solidFill>
                  <a:srgbClr val="F2F6FA"/>
                </a:solidFill>
                <a:latin typeface="Arial" pitchFamily="34" charset="0"/>
                <a:ea typeface="Arial" pitchFamily="34" charset="-122"/>
                <a:cs typeface="Arial" pitchFamily="34" charset="-120"/>
              </a:rPr>
              <a:t>Threat Hunting</a:t>
            </a:r>
            <a:endParaRPr lang="en-US" sz="1600" dirty="0"/>
          </a:p>
        </p:txBody>
      </p:sp>
      <p:sp>
        <p:nvSpPr>
          <p:cNvPr id="16" name="Text 10"/>
          <p:cNvSpPr txBox="1"/>
          <p:nvPr/>
        </p:nvSpPr>
        <p:spPr>
          <a:xfrm>
            <a:off x="8161867" y="2603500"/>
            <a:ext cx="3014133" cy="571500"/>
          </a:xfrm>
          <a:prstGeom prst="rect">
            <a:avLst/>
          </a:prstGeom>
          <a:noFill/>
          <a:ln/>
        </p:spPr>
        <p:txBody>
          <a:bodyPr wrap="square" lIns="0" tIns="0" rIns="0" bIns="0" rtlCol="0" anchor="t"/>
          <a:lstStyle/>
          <a:p>
            <a:pPr algn="l" indent="0" marL="0">
              <a:lnSpc>
                <a:spcPct val="130000"/>
              </a:lnSpc>
              <a:buNone/>
            </a:pPr>
            <a:r>
              <a:rPr lang="en-US" sz="1200" dirty="0">
                <a:solidFill>
                  <a:srgbClr val="B8C4D6"/>
                </a:solidFill>
                <a:latin typeface="Arial" pitchFamily="34" charset="0"/>
                <a:ea typeface="Arial" pitchFamily="34" charset="-122"/>
                <a:cs typeface="Arial" pitchFamily="34" charset="-120"/>
              </a:rPr>
              <a:t>Hypothesis-driven hunts mapped to MITRE ATT&amp;CK to catch what alerts miss.</a:t>
            </a:r>
            <a:endParaRPr lang="en-US" sz="1200" dirty="0"/>
          </a:p>
        </p:txBody>
      </p:sp>
      <p:sp>
        <p:nvSpPr>
          <p:cNvPr id="17" name="Shape 11"/>
          <p:cNvSpPr/>
          <p:nvPr/>
        </p:nvSpPr>
        <p:spPr>
          <a:xfrm>
            <a:off x="812800" y="3454400"/>
            <a:ext cx="3420533" cy="1270000"/>
          </a:xfrm>
          <a:prstGeom prst="roundRect">
            <a:avLst>
              <a:gd name="adj" fmla="val 10000"/>
            </a:avLst>
          </a:prstGeom>
          <a:solidFill>
            <a:srgbClr val="111A2E"/>
          </a:solidFill>
          <a:ln w="9525">
            <a:solidFill>
              <a:srgbClr val="1E2A44"/>
            </a:solidFill>
            <a:prstDash val="solid"/>
          </a:ln>
        </p:spPr>
      </p:sp>
      <p:pic>
        <p:nvPicPr>
          <p:cNvPr id="18" name="Image 3" descr="/private/tmp/claude-501/-Users-saikiran/ac7628c3-4612-4f8b-91c8-cde531ac311b/scratchpad/icons/Globe-22D3EE.png">    </p:cNvPr>
          <p:cNvPicPr>
            <a:picLocks noChangeAspect="1"/>
          </p:cNvPicPr>
          <p:nvPr/>
        </p:nvPicPr>
        <p:blipFill>
          <a:blip r:embed="rId4"/>
          <a:stretch>
            <a:fillRect/>
          </a:stretch>
        </p:blipFill>
        <p:spPr>
          <a:xfrm>
            <a:off x="1016000" y="3657600"/>
            <a:ext cx="228600" cy="228600"/>
          </a:xfrm>
          <a:prstGeom prst="rect">
            <a:avLst/>
          </a:prstGeom>
        </p:spPr>
      </p:pic>
      <p:sp>
        <p:nvSpPr>
          <p:cNvPr id="19" name="Text 12"/>
          <p:cNvSpPr txBox="1"/>
          <p:nvPr/>
        </p:nvSpPr>
        <p:spPr>
          <a:xfrm>
            <a:off x="1333500" y="3632200"/>
            <a:ext cx="2722033" cy="292100"/>
          </a:xfrm>
          <a:prstGeom prst="rect">
            <a:avLst/>
          </a:prstGeom>
          <a:noFill/>
          <a:ln/>
        </p:spPr>
        <p:txBody>
          <a:bodyPr wrap="square" lIns="0" tIns="0" rIns="0" bIns="0" rtlCol="0" anchor="t"/>
          <a:lstStyle/>
          <a:p>
            <a:pPr algn="l" indent="0" marL="0">
              <a:lnSpc>
                <a:spcPct val="115000"/>
              </a:lnSpc>
              <a:buNone/>
            </a:pPr>
            <a:r>
              <a:rPr lang="en-US" sz="1600" b="1" dirty="0">
                <a:solidFill>
                  <a:srgbClr val="F2F6FA"/>
                </a:solidFill>
                <a:latin typeface="Arial" pitchFamily="34" charset="0"/>
                <a:ea typeface="Arial" pitchFamily="34" charset="-122"/>
                <a:cs typeface="Arial" pitchFamily="34" charset="-120"/>
              </a:rPr>
              <a:t>Threat Intelligence</a:t>
            </a:r>
            <a:endParaRPr lang="en-US" sz="1600" dirty="0"/>
          </a:p>
        </p:txBody>
      </p:sp>
      <p:sp>
        <p:nvSpPr>
          <p:cNvPr id="20" name="Text 13"/>
          <p:cNvSpPr txBox="1"/>
          <p:nvPr/>
        </p:nvSpPr>
        <p:spPr>
          <a:xfrm>
            <a:off x="1016000" y="4025900"/>
            <a:ext cx="3014133" cy="571500"/>
          </a:xfrm>
          <a:prstGeom prst="rect">
            <a:avLst/>
          </a:prstGeom>
          <a:noFill/>
          <a:ln/>
        </p:spPr>
        <p:txBody>
          <a:bodyPr wrap="square" lIns="0" tIns="0" rIns="0" bIns="0" rtlCol="0" anchor="t"/>
          <a:lstStyle/>
          <a:p>
            <a:pPr algn="l" indent="0" marL="0">
              <a:lnSpc>
                <a:spcPct val="130000"/>
              </a:lnSpc>
              <a:buNone/>
            </a:pPr>
            <a:r>
              <a:rPr lang="en-US" sz="1200" dirty="0">
                <a:solidFill>
                  <a:srgbClr val="B8C4D6"/>
                </a:solidFill>
                <a:latin typeface="Arial" pitchFamily="34" charset="0"/>
                <a:ea typeface="Arial" pitchFamily="34" charset="-122"/>
                <a:cs typeface="Arial" pitchFamily="34" charset="-120"/>
              </a:rPr>
              <a:t>IOC feeds, dark-web and brand monitoring wired straight into detections.</a:t>
            </a:r>
            <a:endParaRPr lang="en-US" sz="1200" dirty="0"/>
          </a:p>
        </p:txBody>
      </p:sp>
      <p:sp>
        <p:nvSpPr>
          <p:cNvPr id="21" name="Shape 14"/>
          <p:cNvSpPr/>
          <p:nvPr/>
        </p:nvSpPr>
        <p:spPr>
          <a:xfrm>
            <a:off x="4385733" y="3454400"/>
            <a:ext cx="3420533" cy="1270000"/>
          </a:xfrm>
          <a:prstGeom prst="roundRect">
            <a:avLst>
              <a:gd name="adj" fmla="val 10000"/>
            </a:avLst>
          </a:prstGeom>
          <a:solidFill>
            <a:srgbClr val="111A2E"/>
          </a:solidFill>
          <a:ln w="9525">
            <a:solidFill>
              <a:srgbClr val="1E2A44"/>
            </a:solidFill>
            <a:prstDash val="solid"/>
          </a:ln>
        </p:spPr>
      </p:sp>
      <p:pic>
        <p:nvPicPr>
          <p:cNvPr id="22" name="Image 4" descr="/private/tmp/claude-501/-Users-saikiran/ac7628c3-4612-4f8b-91c8-cde531ac311b/scratchpad/icons/Lightning-22D3EE.png">    </p:cNvPr>
          <p:cNvPicPr>
            <a:picLocks noChangeAspect="1"/>
          </p:cNvPicPr>
          <p:nvPr/>
        </p:nvPicPr>
        <p:blipFill>
          <a:blip r:embed="rId5"/>
          <a:stretch>
            <a:fillRect/>
          </a:stretch>
        </p:blipFill>
        <p:spPr>
          <a:xfrm>
            <a:off x="4588933" y="3657600"/>
            <a:ext cx="228600" cy="228600"/>
          </a:xfrm>
          <a:prstGeom prst="rect">
            <a:avLst/>
          </a:prstGeom>
        </p:spPr>
      </p:pic>
      <p:sp>
        <p:nvSpPr>
          <p:cNvPr id="23" name="Text 15"/>
          <p:cNvSpPr txBox="1"/>
          <p:nvPr/>
        </p:nvSpPr>
        <p:spPr>
          <a:xfrm>
            <a:off x="4906433" y="3632200"/>
            <a:ext cx="2722033" cy="292100"/>
          </a:xfrm>
          <a:prstGeom prst="rect">
            <a:avLst/>
          </a:prstGeom>
          <a:noFill/>
          <a:ln/>
        </p:spPr>
        <p:txBody>
          <a:bodyPr wrap="square" lIns="0" tIns="0" rIns="0" bIns="0" rtlCol="0" anchor="t"/>
          <a:lstStyle/>
          <a:p>
            <a:pPr algn="l" indent="0" marL="0">
              <a:lnSpc>
                <a:spcPct val="115000"/>
              </a:lnSpc>
              <a:buNone/>
            </a:pPr>
            <a:r>
              <a:rPr lang="en-US" sz="1600" b="1" dirty="0">
                <a:solidFill>
                  <a:srgbClr val="F2F6FA"/>
                </a:solidFill>
                <a:latin typeface="Arial" pitchFamily="34" charset="0"/>
                <a:ea typeface="Arial" pitchFamily="34" charset="-122"/>
                <a:cs typeface="Arial" pitchFamily="34" charset="-120"/>
              </a:rPr>
              <a:t>Incident Response</a:t>
            </a:r>
            <a:endParaRPr lang="en-US" sz="1600" dirty="0"/>
          </a:p>
        </p:txBody>
      </p:sp>
      <p:sp>
        <p:nvSpPr>
          <p:cNvPr id="24" name="Text 16"/>
          <p:cNvSpPr txBox="1"/>
          <p:nvPr/>
        </p:nvSpPr>
        <p:spPr>
          <a:xfrm>
            <a:off x="4588933" y="4025900"/>
            <a:ext cx="3014133" cy="571500"/>
          </a:xfrm>
          <a:prstGeom prst="rect">
            <a:avLst/>
          </a:prstGeom>
          <a:noFill/>
          <a:ln/>
        </p:spPr>
        <p:txBody>
          <a:bodyPr wrap="square" lIns="0" tIns="0" rIns="0" bIns="0" rtlCol="0" anchor="t"/>
          <a:lstStyle/>
          <a:p>
            <a:pPr algn="l" indent="0" marL="0">
              <a:lnSpc>
                <a:spcPct val="130000"/>
              </a:lnSpc>
              <a:buNone/>
            </a:pPr>
            <a:r>
              <a:rPr lang="en-US" sz="1200" dirty="0">
                <a:solidFill>
                  <a:srgbClr val="B8C4D6"/>
                </a:solidFill>
                <a:latin typeface="Arial" pitchFamily="34" charset="0"/>
                <a:ea typeface="Arial" pitchFamily="34" charset="-122"/>
                <a:cs typeface="Arial" pitchFamily="34" charset="-120"/>
              </a:rPr>
              <a:t>Contain, eradicate and recover, with CERT‑In aligned incident reporting.</a:t>
            </a:r>
            <a:endParaRPr lang="en-US" sz="1200" dirty="0"/>
          </a:p>
        </p:txBody>
      </p:sp>
      <p:sp>
        <p:nvSpPr>
          <p:cNvPr id="25" name="Shape 17"/>
          <p:cNvSpPr/>
          <p:nvPr/>
        </p:nvSpPr>
        <p:spPr>
          <a:xfrm>
            <a:off x="7958667" y="3454400"/>
            <a:ext cx="3420533" cy="1270000"/>
          </a:xfrm>
          <a:prstGeom prst="roundRect">
            <a:avLst>
              <a:gd name="adj" fmla="val 10000"/>
            </a:avLst>
          </a:prstGeom>
          <a:solidFill>
            <a:srgbClr val="111A2E"/>
          </a:solidFill>
          <a:ln w="9525">
            <a:solidFill>
              <a:srgbClr val="1E2A44"/>
            </a:solidFill>
            <a:prstDash val="solid"/>
          </a:ln>
        </p:spPr>
      </p:sp>
      <p:pic>
        <p:nvPicPr>
          <p:cNvPr id="26" name="Image 5" descr="/private/tmp/claude-501/-Users-saikiran/ac7628c3-4612-4f8b-91c8-cde531ac311b/scratchpad/icons/Settings-22D3EE.png">    </p:cNvPr>
          <p:cNvPicPr>
            <a:picLocks noChangeAspect="1"/>
          </p:cNvPicPr>
          <p:nvPr/>
        </p:nvPicPr>
        <p:blipFill>
          <a:blip r:embed="rId6"/>
          <a:stretch>
            <a:fillRect/>
          </a:stretch>
        </p:blipFill>
        <p:spPr>
          <a:xfrm>
            <a:off x="8161867" y="3657600"/>
            <a:ext cx="228600" cy="228600"/>
          </a:xfrm>
          <a:prstGeom prst="rect">
            <a:avLst/>
          </a:prstGeom>
        </p:spPr>
      </p:pic>
      <p:sp>
        <p:nvSpPr>
          <p:cNvPr id="27" name="Text 18"/>
          <p:cNvSpPr txBox="1"/>
          <p:nvPr/>
        </p:nvSpPr>
        <p:spPr>
          <a:xfrm>
            <a:off x="8479367" y="3632200"/>
            <a:ext cx="2722033" cy="292100"/>
          </a:xfrm>
          <a:prstGeom prst="rect">
            <a:avLst/>
          </a:prstGeom>
          <a:noFill/>
          <a:ln/>
        </p:spPr>
        <p:txBody>
          <a:bodyPr wrap="square" lIns="0" tIns="0" rIns="0" bIns="0" rtlCol="0" anchor="t"/>
          <a:lstStyle/>
          <a:p>
            <a:pPr algn="l" indent="0" marL="0">
              <a:lnSpc>
                <a:spcPct val="115000"/>
              </a:lnSpc>
              <a:buNone/>
            </a:pPr>
            <a:r>
              <a:rPr lang="en-US" sz="1600" b="1" dirty="0">
                <a:solidFill>
                  <a:srgbClr val="F2F6FA"/>
                </a:solidFill>
                <a:latin typeface="Arial" pitchFamily="34" charset="0"/>
                <a:ea typeface="Arial" pitchFamily="34" charset="-122"/>
                <a:cs typeface="Arial" pitchFamily="34" charset="-120"/>
              </a:rPr>
              <a:t>EDR / XDR</a:t>
            </a:r>
            <a:endParaRPr lang="en-US" sz="1600" dirty="0"/>
          </a:p>
        </p:txBody>
      </p:sp>
      <p:sp>
        <p:nvSpPr>
          <p:cNvPr id="28" name="Text 19"/>
          <p:cNvSpPr txBox="1"/>
          <p:nvPr/>
        </p:nvSpPr>
        <p:spPr>
          <a:xfrm>
            <a:off x="8161867" y="4025900"/>
            <a:ext cx="3014133" cy="571500"/>
          </a:xfrm>
          <a:prstGeom prst="rect">
            <a:avLst/>
          </a:prstGeom>
          <a:noFill/>
          <a:ln/>
        </p:spPr>
        <p:txBody>
          <a:bodyPr wrap="square" lIns="0" tIns="0" rIns="0" bIns="0" rtlCol="0" anchor="t"/>
          <a:lstStyle/>
          <a:p>
            <a:pPr algn="l" indent="0" marL="0">
              <a:lnSpc>
                <a:spcPct val="130000"/>
              </a:lnSpc>
              <a:buNone/>
            </a:pPr>
            <a:r>
              <a:rPr lang="en-US" sz="1200" dirty="0">
                <a:solidFill>
                  <a:srgbClr val="B8C4D6"/>
                </a:solidFill>
                <a:latin typeface="Arial" pitchFamily="34" charset="0"/>
                <a:ea typeface="Arial" pitchFamily="34" charset="-122"/>
                <a:cs typeface="Arial" pitchFamily="34" charset="-120"/>
              </a:rPr>
              <a:t>Policy tuning, host isolation and remediation on your endpoint stack.</a:t>
            </a:r>
            <a:endParaRPr lang="en-US" sz="1200" dirty="0"/>
          </a:p>
        </p:txBody>
      </p:sp>
      <p:sp>
        <p:nvSpPr>
          <p:cNvPr id="29" name="Text 20"/>
          <p:cNvSpPr txBox="1"/>
          <p:nvPr/>
        </p:nvSpPr>
        <p:spPr>
          <a:xfrm>
            <a:off x="812800" y="5067300"/>
            <a:ext cx="482600" cy="215900"/>
          </a:xfrm>
          <a:prstGeom prst="rect">
            <a:avLst/>
          </a:prstGeom>
          <a:noFill/>
          <a:ln/>
        </p:spPr>
        <p:txBody>
          <a:bodyPr wrap="square" lIns="0" tIns="0" rIns="0" bIns="0" rtlCol="0" anchor="t"/>
          <a:lstStyle/>
          <a:p>
            <a:pPr algn="l" indent="0" marL="0">
              <a:lnSpc>
                <a:spcPct val="115000"/>
              </a:lnSpc>
              <a:buNone/>
            </a:pPr>
            <a:r>
              <a:rPr lang="en-US" sz="1200" dirty="0">
                <a:solidFill>
                  <a:srgbClr val="8494AD"/>
                </a:solidFill>
                <a:latin typeface="Consolas" pitchFamily="34" charset="0"/>
                <a:ea typeface="Consolas" pitchFamily="34" charset="-122"/>
                <a:cs typeface="Consolas" pitchFamily="34" charset="-120"/>
              </a:rPr>
              <a:t>STACK</a:t>
            </a:r>
            <a:endParaRPr lang="en-US" sz="1200" dirty="0"/>
          </a:p>
        </p:txBody>
      </p:sp>
      <p:sp>
        <p:nvSpPr>
          <p:cNvPr id="30" name="Shape 21"/>
          <p:cNvSpPr/>
          <p:nvPr/>
        </p:nvSpPr>
        <p:spPr>
          <a:xfrm>
            <a:off x="1384300" y="5016500"/>
            <a:ext cx="828040" cy="317500"/>
          </a:xfrm>
          <a:prstGeom prst="roundRect">
            <a:avLst>
              <a:gd name="adj" fmla="val 50000"/>
            </a:avLst>
          </a:prstGeom>
          <a:solidFill>
            <a:srgbClr val="0F2A3A"/>
          </a:solidFill>
          <a:ln/>
        </p:spPr>
      </p:sp>
      <p:sp>
        <p:nvSpPr>
          <p:cNvPr id="31" name="Text 22"/>
          <p:cNvSpPr txBox="1"/>
          <p:nvPr/>
        </p:nvSpPr>
        <p:spPr>
          <a:xfrm>
            <a:off x="1384300" y="5067300"/>
            <a:ext cx="828040" cy="215900"/>
          </a:xfrm>
          <a:prstGeom prst="rect">
            <a:avLst/>
          </a:prstGeom>
          <a:noFill/>
          <a:ln/>
        </p:spPr>
        <p:txBody>
          <a:bodyPr wrap="square" lIns="0" tIns="0" rIns="0" bIns="0" rtlCol="0" anchor="t"/>
          <a:lstStyle/>
          <a:p>
            <a:pPr algn="ctr" indent="0" marL="0">
              <a:lnSpc>
                <a:spcPct val="115000"/>
              </a:lnSpc>
              <a:buNone/>
            </a:pPr>
            <a:r>
              <a:rPr lang="en-US" sz="1200" dirty="0">
                <a:solidFill>
                  <a:srgbClr val="9FE8F5"/>
                </a:solidFill>
                <a:latin typeface="Consolas" pitchFamily="34" charset="0"/>
                <a:ea typeface="Consolas" pitchFamily="34" charset="-122"/>
                <a:cs typeface="Consolas" pitchFamily="34" charset="-120"/>
              </a:rPr>
              <a:t>Splunk</a:t>
            </a:r>
            <a:endParaRPr lang="en-US" sz="1200" dirty="0"/>
          </a:p>
        </p:txBody>
      </p:sp>
      <p:sp>
        <p:nvSpPr>
          <p:cNvPr id="32" name="Shape 23"/>
          <p:cNvSpPr/>
          <p:nvPr/>
        </p:nvSpPr>
        <p:spPr>
          <a:xfrm>
            <a:off x="2301240" y="5016500"/>
            <a:ext cx="1925320" cy="317500"/>
          </a:xfrm>
          <a:prstGeom prst="roundRect">
            <a:avLst>
              <a:gd name="adj" fmla="val 50000"/>
            </a:avLst>
          </a:prstGeom>
          <a:solidFill>
            <a:srgbClr val="0F2A3A"/>
          </a:solidFill>
          <a:ln/>
        </p:spPr>
      </p:sp>
      <p:sp>
        <p:nvSpPr>
          <p:cNvPr id="33" name="Text 24"/>
          <p:cNvSpPr txBox="1"/>
          <p:nvPr/>
        </p:nvSpPr>
        <p:spPr>
          <a:xfrm>
            <a:off x="2301240" y="5067300"/>
            <a:ext cx="1925320" cy="215900"/>
          </a:xfrm>
          <a:prstGeom prst="rect">
            <a:avLst/>
          </a:prstGeom>
          <a:noFill/>
          <a:ln/>
        </p:spPr>
        <p:txBody>
          <a:bodyPr wrap="square" lIns="0" tIns="0" rIns="0" bIns="0" rtlCol="0" anchor="t"/>
          <a:lstStyle/>
          <a:p>
            <a:pPr algn="ctr" indent="0" marL="0">
              <a:lnSpc>
                <a:spcPct val="115000"/>
              </a:lnSpc>
              <a:buNone/>
            </a:pPr>
            <a:r>
              <a:rPr lang="en-US" sz="1200" dirty="0">
                <a:solidFill>
                  <a:srgbClr val="9FE8F5"/>
                </a:solidFill>
                <a:latin typeface="Consolas" pitchFamily="34" charset="0"/>
                <a:ea typeface="Consolas" pitchFamily="34" charset="-122"/>
                <a:cs typeface="Consolas" pitchFamily="34" charset="-120"/>
              </a:rPr>
              <a:t>Microsoft Sentinel</a:t>
            </a:r>
            <a:endParaRPr lang="en-US" sz="1200" dirty="0"/>
          </a:p>
        </p:txBody>
      </p:sp>
      <p:sp>
        <p:nvSpPr>
          <p:cNvPr id="34" name="Shape 25"/>
          <p:cNvSpPr/>
          <p:nvPr/>
        </p:nvSpPr>
        <p:spPr>
          <a:xfrm>
            <a:off x="4315460" y="5016500"/>
            <a:ext cx="919480" cy="317500"/>
          </a:xfrm>
          <a:prstGeom prst="roundRect">
            <a:avLst>
              <a:gd name="adj" fmla="val 50000"/>
            </a:avLst>
          </a:prstGeom>
          <a:solidFill>
            <a:srgbClr val="0F2A3A"/>
          </a:solidFill>
          <a:ln/>
        </p:spPr>
      </p:sp>
      <p:sp>
        <p:nvSpPr>
          <p:cNvPr id="35" name="Text 26"/>
          <p:cNvSpPr txBox="1"/>
          <p:nvPr/>
        </p:nvSpPr>
        <p:spPr>
          <a:xfrm>
            <a:off x="4315460" y="5067300"/>
            <a:ext cx="919480" cy="215900"/>
          </a:xfrm>
          <a:prstGeom prst="rect">
            <a:avLst/>
          </a:prstGeom>
          <a:noFill/>
          <a:ln/>
        </p:spPr>
        <p:txBody>
          <a:bodyPr wrap="square" lIns="0" tIns="0" rIns="0" bIns="0" rtlCol="0" anchor="t"/>
          <a:lstStyle/>
          <a:p>
            <a:pPr algn="ctr" indent="0" marL="0">
              <a:lnSpc>
                <a:spcPct val="115000"/>
              </a:lnSpc>
              <a:buNone/>
            </a:pPr>
            <a:r>
              <a:rPr lang="en-US" sz="1200" dirty="0">
                <a:solidFill>
                  <a:srgbClr val="9FE8F5"/>
                </a:solidFill>
                <a:latin typeface="Consolas" pitchFamily="34" charset="0"/>
                <a:ea typeface="Consolas" pitchFamily="34" charset="-122"/>
                <a:cs typeface="Consolas" pitchFamily="34" charset="-120"/>
              </a:rPr>
              <a:t>Elastic</a:t>
            </a:r>
            <a:endParaRPr lang="en-US" sz="1200" dirty="0"/>
          </a:p>
        </p:txBody>
      </p:sp>
      <p:sp>
        <p:nvSpPr>
          <p:cNvPr id="36" name="Shape 27"/>
          <p:cNvSpPr/>
          <p:nvPr/>
        </p:nvSpPr>
        <p:spPr>
          <a:xfrm>
            <a:off x="5323840" y="5016500"/>
            <a:ext cx="736600" cy="317500"/>
          </a:xfrm>
          <a:prstGeom prst="roundRect">
            <a:avLst>
              <a:gd name="adj" fmla="val 50000"/>
            </a:avLst>
          </a:prstGeom>
          <a:solidFill>
            <a:srgbClr val="0F2A3A"/>
          </a:solidFill>
          <a:ln/>
        </p:spPr>
      </p:sp>
      <p:sp>
        <p:nvSpPr>
          <p:cNvPr id="37" name="Text 28"/>
          <p:cNvSpPr txBox="1"/>
          <p:nvPr/>
        </p:nvSpPr>
        <p:spPr>
          <a:xfrm>
            <a:off x="5323840" y="5067300"/>
            <a:ext cx="736600" cy="215900"/>
          </a:xfrm>
          <a:prstGeom prst="rect">
            <a:avLst/>
          </a:prstGeom>
          <a:noFill/>
          <a:ln/>
        </p:spPr>
        <p:txBody>
          <a:bodyPr wrap="square" lIns="0" tIns="0" rIns="0" bIns="0" rtlCol="0" anchor="t"/>
          <a:lstStyle/>
          <a:p>
            <a:pPr algn="ctr" indent="0" marL="0">
              <a:lnSpc>
                <a:spcPct val="115000"/>
              </a:lnSpc>
              <a:buNone/>
            </a:pPr>
            <a:r>
              <a:rPr lang="en-US" sz="1200" dirty="0">
                <a:solidFill>
                  <a:srgbClr val="9FE8F5"/>
                </a:solidFill>
                <a:latin typeface="Consolas" pitchFamily="34" charset="0"/>
                <a:ea typeface="Consolas" pitchFamily="34" charset="-122"/>
                <a:cs typeface="Consolas" pitchFamily="34" charset="-120"/>
              </a:rPr>
              <a:t>Wazuh</a:t>
            </a:r>
            <a:endParaRPr lang="en-US" sz="1200" dirty="0"/>
          </a:p>
        </p:txBody>
      </p:sp>
      <p:sp>
        <p:nvSpPr>
          <p:cNvPr id="38" name="Shape 29"/>
          <p:cNvSpPr/>
          <p:nvPr/>
        </p:nvSpPr>
        <p:spPr>
          <a:xfrm>
            <a:off x="6149340" y="5016500"/>
            <a:ext cx="1193800" cy="317500"/>
          </a:xfrm>
          <a:prstGeom prst="roundRect">
            <a:avLst>
              <a:gd name="adj" fmla="val 50000"/>
            </a:avLst>
          </a:prstGeom>
          <a:solidFill>
            <a:srgbClr val="0F2A3A"/>
          </a:solidFill>
          <a:ln/>
        </p:spPr>
      </p:sp>
      <p:sp>
        <p:nvSpPr>
          <p:cNvPr id="39" name="Text 30"/>
          <p:cNvSpPr txBox="1"/>
          <p:nvPr/>
        </p:nvSpPr>
        <p:spPr>
          <a:xfrm>
            <a:off x="6149340" y="5067300"/>
            <a:ext cx="1193800" cy="215900"/>
          </a:xfrm>
          <a:prstGeom prst="rect">
            <a:avLst/>
          </a:prstGeom>
          <a:noFill/>
          <a:ln/>
        </p:spPr>
        <p:txBody>
          <a:bodyPr wrap="square" lIns="0" tIns="0" rIns="0" bIns="0" rtlCol="0" anchor="t"/>
          <a:lstStyle/>
          <a:p>
            <a:pPr algn="ctr" indent="0" marL="0">
              <a:lnSpc>
                <a:spcPct val="115000"/>
              </a:lnSpc>
              <a:buNone/>
            </a:pPr>
            <a:r>
              <a:rPr lang="en-US" sz="1200" dirty="0">
                <a:solidFill>
                  <a:srgbClr val="9FE8F5"/>
                </a:solidFill>
                <a:latin typeface="Consolas" pitchFamily="34" charset="0"/>
                <a:ea typeface="Consolas" pitchFamily="34" charset="-122"/>
                <a:cs typeface="Consolas" pitchFamily="34" charset="-120"/>
              </a:rPr>
              <a:t>IBM QRadar</a:t>
            </a:r>
            <a:endParaRPr lang="en-US" sz="1200" dirty="0"/>
          </a:p>
        </p:txBody>
      </p:sp>
      <p:sp>
        <p:nvSpPr>
          <p:cNvPr id="40" name="Shape 31"/>
          <p:cNvSpPr/>
          <p:nvPr/>
        </p:nvSpPr>
        <p:spPr>
          <a:xfrm>
            <a:off x="7432040" y="5016500"/>
            <a:ext cx="1285240" cy="317500"/>
          </a:xfrm>
          <a:prstGeom prst="roundRect">
            <a:avLst>
              <a:gd name="adj" fmla="val 50000"/>
            </a:avLst>
          </a:prstGeom>
          <a:solidFill>
            <a:srgbClr val="0F2A3A"/>
          </a:solidFill>
          <a:ln/>
        </p:spPr>
      </p:sp>
      <p:sp>
        <p:nvSpPr>
          <p:cNvPr id="41" name="Text 32"/>
          <p:cNvSpPr txBox="1"/>
          <p:nvPr/>
        </p:nvSpPr>
        <p:spPr>
          <a:xfrm>
            <a:off x="7432040" y="5067300"/>
            <a:ext cx="1285240" cy="215900"/>
          </a:xfrm>
          <a:prstGeom prst="rect">
            <a:avLst/>
          </a:prstGeom>
          <a:noFill/>
          <a:ln/>
        </p:spPr>
        <p:txBody>
          <a:bodyPr wrap="square" lIns="0" tIns="0" rIns="0" bIns="0" rtlCol="0" anchor="t"/>
          <a:lstStyle/>
          <a:p>
            <a:pPr algn="ctr" indent="0" marL="0">
              <a:lnSpc>
                <a:spcPct val="115000"/>
              </a:lnSpc>
              <a:buNone/>
            </a:pPr>
            <a:r>
              <a:rPr lang="en-US" sz="1200" dirty="0">
                <a:solidFill>
                  <a:srgbClr val="9FE8F5"/>
                </a:solidFill>
                <a:latin typeface="Consolas" pitchFamily="34" charset="0"/>
                <a:ea typeface="Consolas" pitchFamily="34" charset="-122"/>
                <a:cs typeface="Consolas" pitchFamily="34" charset="-120"/>
              </a:rPr>
              <a:t>CrowdStrike</a:t>
            </a:r>
            <a:endParaRPr lang="en-US" sz="1200" dirty="0"/>
          </a:p>
        </p:txBody>
      </p:sp>
      <p:sp>
        <p:nvSpPr>
          <p:cNvPr id="42" name="Shape 33"/>
          <p:cNvSpPr/>
          <p:nvPr/>
        </p:nvSpPr>
        <p:spPr>
          <a:xfrm>
            <a:off x="812800" y="6134100"/>
            <a:ext cx="10566400" cy="0"/>
          </a:xfrm>
          <a:prstGeom prst="line">
            <a:avLst/>
          </a:prstGeom>
          <a:noFill/>
          <a:ln w="9525">
            <a:solidFill>
              <a:srgbClr val="1F2E48"/>
            </a:solidFill>
            <a:prstDash val="solid"/>
          </a:ln>
        </p:spPr>
      </p:sp>
      <p:sp>
        <p:nvSpPr>
          <p:cNvPr id="43" name="Text 34"/>
          <p:cNvSpPr txBox="1"/>
          <p:nvPr/>
        </p:nvSpPr>
        <p:spPr>
          <a:xfrm>
            <a:off x="812800" y="6261100"/>
            <a:ext cx="5080000" cy="228600"/>
          </a:xfrm>
          <a:prstGeom prst="rect">
            <a:avLst/>
          </a:prstGeom>
          <a:noFill/>
          <a:ln/>
        </p:spPr>
        <p:txBody>
          <a:bodyPr wrap="square" lIns="0" tIns="0" rIns="0" bIns="0" rtlCol="0" anchor="t"/>
          <a:lstStyle/>
          <a:p>
            <a:pPr algn="l" indent="0" marL="0">
              <a:lnSpc>
                <a:spcPct val="115000"/>
              </a:lnSpc>
              <a:buNone/>
            </a:pPr>
            <a:r>
              <a:rPr lang="en-US" sz="1200" spc="150" kern="0" dirty="0">
                <a:solidFill>
                  <a:srgbClr val="8494AD"/>
                </a:solidFill>
                <a:latin typeface="Consolas" pitchFamily="34" charset="0"/>
                <a:ea typeface="Consolas" pitchFamily="34" charset="-122"/>
                <a:cs typeface="Consolas" pitchFamily="34" charset="-120"/>
              </a:rPr>
              <a:t>AMPLIFLY INNOVATIONS × HOME OF CYBER</a:t>
            </a:r>
            <a:endParaRPr lang="en-US" sz="1200" dirty="0"/>
          </a:p>
        </p:txBody>
      </p:sp>
      <p:sp>
        <p:nvSpPr>
          <p:cNvPr id="44" name="Text 35"/>
          <p:cNvSpPr txBox="1"/>
          <p:nvPr/>
        </p:nvSpPr>
        <p:spPr>
          <a:xfrm>
            <a:off x="5080000" y="6261100"/>
            <a:ext cx="4445000" cy="228600"/>
          </a:xfrm>
          <a:prstGeom prst="rect">
            <a:avLst/>
          </a:prstGeom>
          <a:noFill/>
          <a:ln/>
        </p:spPr>
        <p:txBody>
          <a:bodyPr wrap="square" lIns="0" tIns="0" rIns="0" bIns="0" rtlCol="0" anchor="t"/>
          <a:lstStyle/>
          <a:p>
            <a:pPr algn="ctr" indent="0" marL="0">
              <a:lnSpc>
                <a:spcPct val="115000"/>
              </a:lnSpc>
              <a:buNone/>
            </a:pPr>
            <a:r>
              <a:rPr lang="en-US" sz="1200" dirty="0">
                <a:solidFill>
                  <a:srgbClr val="8494AD"/>
                </a:solidFill>
                <a:latin typeface="Consolas" pitchFamily="34" charset="0"/>
                <a:ea typeface="Consolas" pitchFamily="34" charset="-122"/>
                <a:cs typeface="Consolas" pitchFamily="34" charset="-120"/>
              </a:rPr>
              <a:t>homeofcyber.com  |  ampliflytech.com</a:t>
            </a:r>
            <a:endParaRPr lang="en-US" sz="1200" dirty="0"/>
          </a:p>
        </p:txBody>
      </p:sp>
      <p:sp>
        <p:nvSpPr>
          <p:cNvPr id="45" name="Text 36"/>
          <p:cNvSpPr txBox="1"/>
          <p:nvPr/>
        </p:nvSpPr>
        <p:spPr>
          <a:xfrm>
            <a:off x="10109200" y="6261100"/>
            <a:ext cx="1270000" cy="228600"/>
          </a:xfrm>
          <a:prstGeom prst="rect">
            <a:avLst/>
          </a:prstGeom>
          <a:noFill/>
          <a:ln/>
        </p:spPr>
        <p:txBody>
          <a:bodyPr wrap="square" lIns="0" tIns="0" rIns="0" bIns="0" rtlCol="0" anchor="t"/>
          <a:lstStyle/>
          <a:p>
            <a:pPr algn="r" indent="0" marL="0">
              <a:lnSpc>
                <a:spcPct val="115000"/>
              </a:lnSpc>
              <a:buNone/>
            </a:pPr>
            <a:r>
              <a:rPr lang="en-US" sz="1200" dirty="0">
                <a:solidFill>
                  <a:srgbClr val="22D3EE"/>
                </a:solidFill>
                <a:latin typeface="Consolas" pitchFamily="34" charset="0"/>
                <a:ea typeface="Consolas" pitchFamily="34" charset="-122"/>
                <a:cs typeface="Consolas" pitchFamily="34" charset="-120"/>
              </a:rPr>
              <a:t>07 / 19</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B1220"/>
        </a:solidFill>
      </p:bgPr>
    </p:bg>
    <p:spTree>
      <p:nvGrpSpPr>
        <p:cNvPr id="1" name=""/>
        <p:cNvGrpSpPr/>
        <p:nvPr/>
      </p:nvGrpSpPr>
      <p:grpSpPr>
        <a:xfrm>
          <a:off x="0" y="0"/>
          <a:ext cx="0" cy="0"/>
          <a:chOff x="0" y="0"/>
          <a:chExt cx="0" cy="0"/>
        </a:xfrm>
      </p:grpSpPr>
      <p:sp>
        <p:nvSpPr>
          <p:cNvPr id="3" name="Text 0"/>
          <p:cNvSpPr txBox="1"/>
          <p:nvPr/>
        </p:nvSpPr>
        <p:spPr>
          <a:xfrm>
            <a:off x="812800" y="812800"/>
            <a:ext cx="10566400" cy="254000"/>
          </a:xfrm>
          <a:prstGeom prst="rect">
            <a:avLst/>
          </a:prstGeom>
          <a:noFill/>
          <a:ln/>
        </p:spPr>
        <p:txBody>
          <a:bodyPr wrap="square" lIns="0" tIns="0" rIns="0" bIns="0" rtlCol="0" anchor="t"/>
          <a:lstStyle/>
          <a:p>
            <a:pPr algn="l" indent="0" marL="0">
              <a:lnSpc>
                <a:spcPct val="115000"/>
              </a:lnSpc>
              <a:buNone/>
            </a:pPr>
            <a:r>
              <a:rPr lang="en-US" sz="1200" spc="300" kern="0" dirty="0">
                <a:solidFill>
                  <a:srgbClr val="22D3EE"/>
                </a:solidFill>
                <a:latin typeface="Consolas" pitchFamily="34" charset="0"/>
                <a:ea typeface="Consolas" pitchFamily="34" charset="-122"/>
                <a:cs typeface="Consolas" pitchFamily="34" charset="-120"/>
              </a:rPr>
              <a:t>CYBER DEFENSE · OFFENSIVE SECURITY</a:t>
            </a:r>
            <a:endParaRPr lang="en-US" sz="1200" dirty="0"/>
          </a:p>
        </p:txBody>
      </p:sp>
      <p:sp>
        <p:nvSpPr>
          <p:cNvPr id="4" name="Text 1"/>
          <p:cNvSpPr txBox="1"/>
          <p:nvPr/>
        </p:nvSpPr>
        <p:spPr>
          <a:xfrm>
            <a:off x="812800" y="1117600"/>
            <a:ext cx="10566400" cy="635000"/>
          </a:xfrm>
          <a:prstGeom prst="rect">
            <a:avLst/>
          </a:prstGeom>
          <a:noFill/>
          <a:ln/>
        </p:spPr>
        <p:txBody>
          <a:bodyPr wrap="square" lIns="0" tIns="0" rIns="0" bIns="0" rtlCol="0" anchor="t"/>
          <a:lstStyle/>
          <a:p>
            <a:pPr algn="l" indent="0" marL="0">
              <a:lnSpc>
                <a:spcPct val="105000"/>
              </a:lnSpc>
              <a:buNone/>
            </a:pPr>
            <a:r>
              <a:rPr lang="en-US" sz="3600" b="1" dirty="0">
                <a:solidFill>
                  <a:srgbClr val="F2F6FA"/>
                </a:solidFill>
                <a:latin typeface="Arial" pitchFamily="34" charset="0"/>
                <a:ea typeface="Arial" pitchFamily="34" charset="-122"/>
                <a:cs typeface="Arial" pitchFamily="34" charset="-120"/>
              </a:rPr>
              <a:t>VAPT and Red Teaming</a:t>
            </a:r>
            <a:endParaRPr lang="en-US" sz="3600" dirty="0"/>
          </a:p>
        </p:txBody>
      </p:sp>
      <p:sp>
        <p:nvSpPr>
          <p:cNvPr id="5" name="Shape 2"/>
          <p:cNvSpPr/>
          <p:nvPr/>
        </p:nvSpPr>
        <p:spPr>
          <a:xfrm>
            <a:off x="812800" y="2032000"/>
            <a:ext cx="3420533" cy="1270000"/>
          </a:xfrm>
          <a:prstGeom prst="roundRect">
            <a:avLst>
              <a:gd name="adj" fmla="val 10000"/>
            </a:avLst>
          </a:prstGeom>
          <a:solidFill>
            <a:srgbClr val="111A2E"/>
          </a:solidFill>
          <a:ln w="9525">
            <a:solidFill>
              <a:srgbClr val="1E2A44"/>
            </a:solidFill>
            <a:prstDash val="solid"/>
          </a:ln>
        </p:spPr>
      </p:sp>
      <p:pic>
        <p:nvPicPr>
          <p:cNvPr id="6" name="Image 0" descr="/private/tmp/claude-501/-Users-saikiran/ac7628c3-4612-4f8b-91c8-cde531ac311b/scratchpad/icons/Globe-22D3EE.png">    </p:cNvPr>
          <p:cNvPicPr>
            <a:picLocks noChangeAspect="1"/>
          </p:cNvPicPr>
          <p:nvPr/>
        </p:nvPicPr>
        <p:blipFill>
          <a:blip r:embed="rId1"/>
          <a:stretch>
            <a:fillRect/>
          </a:stretch>
        </p:blipFill>
        <p:spPr>
          <a:xfrm>
            <a:off x="1016000" y="2235200"/>
            <a:ext cx="228600" cy="228600"/>
          </a:xfrm>
          <a:prstGeom prst="rect">
            <a:avLst/>
          </a:prstGeom>
        </p:spPr>
      </p:pic>
      <p:sp>
        <p:nvSpPr>
          <p:cNvPr id="7" name="Text 3"/>
          <p:cNvSpPr txBox="1"/>
          <p:nvPr/>
        </p:nvSpPr>
        <p:spPr>
          <a:xfrm>
            <a:off x="1333500" y="2209800"/>
            <a:ext cx="2722033" cy="292100"/>
          </a:xfrm>
          <a:prstGeom prst="rect">
            <a:avLst/>
          </a:prstGeom>
          <a:noFill/>
          <a:ln/>
        </p:spPr>
        <p:txBody>
          <a:bodyPr wrap="square" lIns="0" tIns="0" rIns="0" bIns="0" rtlCol="0" anchor="t"/>
          <a:lstStyle/>
          <a:p>
            <a:pPr algn="l" indent="0" marL="0">
              <a:lnSpc>
                <a:spcPct val="115000"/>
              </a:lnSpc>
              <a:buNone/>
            </a:pPr>
            <a:r>
              <a:rPr lang="en-US" sz="1600" b="1" dirty="0">
                <a:solidFill>
                  <a:srgbClr val="F2F6FA"/>
                </a:solidFill>
                <a:latin typeface="Arial" pitchFamily="34" charset="0"/>
                <a:ea typeface="Arial" pitchFamily="34" charset="-122"/>
                <a:cs typeface="Arial" pitchFamily="34" charset="-120"/>
              </a:rPr>
              <a:t>Web Applications</a:t>
            </a:r>
            <a:endParaRPr lang="en-US" sz="1600" dirty="0"/>
          </a:p>
        </p:txBody>
      </p:sp>
      <p:sp>
        <p:nvSpPr>
          <p:cNvPr id="8" name="Text 4"/>
          <p:cNvSpPr txBox="1"/>
          <p:nvPr/>
        </p:nvSpPr>
        <p:spPr>
          <a:xfrm>
            <a:off x="1016000" y="2603500"/>
            <a:ext cx="3014133" cy="571500"/>
          </a:xfrm>
          <a:prstGeom prst="rect">
            <a:avLst/>
          </a:prstGeom>
          <a:noFill/>
          <a:ln/>
        </p:spPr>
        <p:txBody>
          <a:bodyPr wrap="square" lIns="0" tIns="0" rIns="0" bIns="0" rtlCol="0" anchor="t"/>
          <a:lstStyle/>
          <a:p>
            <a:pPr algn="l" indent="0" marL="0">
              <a:lnSpc>
                <a:spcPct val="130000"/>
              </a:lnSpc>
              <a:buNone/>
            </a:pPr>
            <a:r>
              <a:rPr lang="en-US" sz="1200" dirty="0">
                <a:solidFill>
                  <a:srgbClr val="B8C4D6"/>
                </a:solidFill>
                <a:latin typeface="Arial" pitchFamily="34" charset="0"/>
                <a:ea typeface="Arial" pitchFamily="34" charset="-122"/>
                <a:cs typeface="Arial" pitchFamily="34" charset="-120"/>
              </a:rPr>
              <a:t>OWASP Top 10, business-logic abuse, auth and session flaws.</a:t>
            </a:r>
            <a:endParaRPr lang="en-US" sz="1200" dirty="0"/>
          </a:p>
        </p:txBody>
      </p:sp>
      <p:sp>
        <p:nvSpPr>
          <p:cNvPr id="9" name="Shape 5"/>
          <p:cNvSpPr/>
          <p:nvPr/>
        </p:nvSpPr>
        <p:spPr>
          <a:xfrm>
            <a:off x="4385733" y="2032000"/>
            <a:ext cx="3420533" cy="1270000"/>
          </a:xfrm>
          <a:prstGeom prst="roundRect">
            <a:avLst>
              <a:gd name="adj" fmla="val 10000"/>
            </a:avLst>
          </a:prstGeom>
          <a:solidFill>
            <a:srgbClr val="111A2E"/>
          </a:solidFill>
          <a:ln w="9525">
            <a:solidFill>
              <a:srgbClr val="1E2A44"/>
            </a:solidFill>
            <a:prstDash val="solid"/>
          </a:ln>
        </p:spPr>
      </p:sp>
      <p:pic>
        <p:nvPicPr>
          <p:cNvPr id="10" name="Image 1" descr="/private/tmp/claude-501/-Users-saikiran/ac7628c3-4612-4f8b-91c8-cde531ac311b/scratchpad/icons/Code-22D3EE.png">    </p:cNvPr>
          <p:cNvPicPr>
            <a:picLocks noChangeAspect="1"/>
          </p:cNvPicPr>
          <p:nvPr/>
        </p:nvPicPr>
        <p:blipFill>
          <a:blip r:embed="rId2"/>
          <a:stretch>
            <a:fillRect/>
          </a:stretch>
        </p:blipFill>
        <p:spPr>
          <a:xfrm>
            <a:off x="4588933" y="2235200"/>
            <a:ext cx="228600" cy="228600"/>
          </a:xfrm>
          <a:prstGeom prst="rect">
            <a:avLst/>
          </a:prstGeom>
        </p:spPr>
      </p:pic>
      <p:sp>
        <p:nvSpPr>
          <p:cNvPr id="11" name="Text 6"/>
          <p:cNvSpPr txBox="1"/>
          <p:nvPr/>
        </p:nvSpPr>
        <p:spPr>
          <a:xfrm>
            <a:off x="4906433" y="2209800"/>
            <a:ext cx="2722033" cy="292100"/>
          </a:xfrm>
          <a:prstGeom prst="rect">
            <a:avLst/>
          </a:prstGeom>
          <a:noFill/>
          <a:ln/>
        </p:spPr>
        <p:txBody>
          <a:bodyPr wrap="square" lIns="0" tIns="0" rIns="0" bIns="0" rtlCol="0" anchor="t"/>
          <a:lstStyle/>
          <a:p>
            <a:pPr algn="l" indent="0" marL="0">
              <a:lnSpc>
                <a:spcPct val="115000"/>
              </a:lnSpc>
              <a:buNone/>
            </a:pPr>
            <a:r>
              <a:rPr lang="en-US" sz="1600" b="1" dirty="0">
                <a:solidFill>
                  <a:srgbClr val="F2F6FA"/>
                </a:solidFill>
                <a:latin typeface="Arial" pitchFamily="34" charset="0"/>
                <a:ea typeface="Arial" pitchFamily="34" charset="-122"/>
                <a:cs typeface="Arial" pitchFamily="34" charset="-120"/>
              </a:rPr>
              <a:t>Mobile and API</a:t>
            </a:r>
            <a:endParaRPr lang="en-US" sz="1600" dirty="0"/>
          </a:p>
        </p:txBody>
      </p:sp>
      <p:sp>
        <p:nvSpPr>
          <p:cNvPr id="12" name="Text 7"/>
          <p:cNvSpPr txBox="1"/>
          <p:nvPr/>
        </p:nvSpPr>
        <p:spPr>
          <a:xfrm>
            <a:off x="4588933" y="2603500"/>
            <a:ext cx="3014133" cy="571500"/>
          </a:xfrm>
          <a:prstGeom prst="rect">
            <a:avLst/>
          </a:prstGeom>
          <a:noFill/>
          <a:ln/>
        </p:spPr>
        <p:txBody>
          <a:bodyPr wrap="square" lIns="0" tIns="0" rIns="0" bIns="0" rtlCol="0" anchor="t"/>
          <a:lstStyle/>
          <a:p>
            <a:pPr algn="l" indent="0" marL="0">
              <a:lnSpc>
                <a:spcPct val="130000"/>
              </a:lnSpc>
              <a:buNone/>
            </a:pPr>
            <a:r>
              <a:rPr lang="en-US" sz="1200" dirty="0">
                <a:solidFill>
                  <a:srgbClr val="B8C4D6"/>
                </a:solidFill>
                <a:latin typeface="Arial" pitchFamily="34" charset="0"/>
                <a:ea typeface="Arial" pitchFamily="34" charset="-122"/>
                <a:cs typeface="Arial" pitchFamily="34" charset="-120"/>
              </a:rPr>
              <a:t>Android and iOS apps per OWASP MASVS; REST and GraphQL APIs.</a:t>
            </a:r>
            <a:endParaRPr lang="en-US" sz="1200" dirty="0"/>
          </a:p>
        </p:txBody>
      </p:sp>
      <p:sp>
        <p:nvSpPr>
          <p:cNvPr id="13" name="Shape 8"/>
          <p:cNvSpPr/>
          <p:nvPr/>
        </p:nvSpPr>
        <p:spPr>
          <a:xfrm>
            <a:off x="7958667" y="2032000"/>
            <a:ext cx="3420533" cy="1270000"/>
          </a:xfrm>
          <a:prstGeom prst="roundRect">
            <a:avLst>
              <a:gd name="adj" fmla="val 10000"/>
            </a:avLst>
          </a:prstGeom>
          <a:solidFill>
            <a:srgbClr val="111A2E"/>
          </a:solidFill>
          <a:ln w="9525">
            <a:solidFill>
              <a:srgbClr val="1E2A44"/>
            </a:solidFill>
            <a:prstDash val="solid"/>
          </a:ln>
        </p:spPr>
      </p:sp>
      <p:pic>
        <p:nvPicPr>
          <p:cNvPr id="14" name="Image 2" descr="/private/tmp/claude-501/-Users-saikiran/ac7628c3-4612-4f8b-91c8-cde531ac311b/scratchpad/icons/Link-22D3EE.png">    </p:cNvPr>
          <p:cNvPicPr>
            <a:picLocks noChangeAspect="1"/>
          </p:cNvPicPr>
          <p:nvPr/>
        </p:nvPicPr>
        <p:blipFill>
          <a:blip r:embed="rId3"/>
          <a:stretch>
            <a:fillRect/>
          </a:stretch>
        </p:blipFill>
        <p:spPr>
          <a:xfrm>
            <a:off x="8161867" y="2235200"/>
            <a:ext cx="228600" cy="228600"/>
          </a:xfrm>
          <a:prstGeom prst="rect">
            <a:avLst/>
          </a:prstGeom>
        </p:spPr>
      </p:pic>
      <p:sp>
        <p:nvSpPr>
          <p:cNvPr id="15" name="Text 9"/>
          <p:cNvSpPr txBox="1"/>
          <p:nvPr/>
        </p:nvSpPr>
        <p:spPr>
          <a:xfrm>
            <a:off x="8479367" y="2209800"/>
            <a:ext cx="2722033" cy="292100"/>
          </a:xfrm>
          <a:prstGeom prst="rect">
            <a:avLst/>
          </a:prstGeom>
          <a:noFill/>
          <a:ln/>
        </p:spPr>
        <p:txBody>
          <a:bodyPr wrap="square" lIns="0" tIns="0" rIns="0" bIns="0" rtlCol="0" anchor="t"/>
          <a:lstStyle/>
          <a:p>
            <a:pPr algn="l" indent="0" marL="0">
              <a:lnSpc>
                <a:spcPct val="115000"/>
              </a:lnSpc>
              <a:buNone/>
            </a:pPr>
            <a:r>
              <a:rPr lang="en-US" sz="1600" b="1" dirty="0">
                <a:solidFill>
                  <a:srgbClr val="F2F6FA"/>
                </a:solidFill>
                <a:latin typeface="Arial" pitchFamily="34" charset="0"/>
                <a:ea typeface="Arial" pitchFamily="34" charset="-122"/>
                <a:cs typeface="Arial" pitchFamily="34" charset="-120"/>
              </a:rPr>
              <a:t>Network and Infra</a:t>
            </a:r>
            <a:endParaRPr lang="en-US" sz="1600" dirty="0"/>
          </a:p>
        </p:txBody>
      </p:sp>
      <p:sp>
        <p:nvSpPr>
          <p:cNvPr id="16" name="Text 10"/>
          <p:cNvSpPr txBox="1"/>
          <p:nvPr/>
        </p:nvSpPr>
        <p:spPr>
          <a:xfrm>
            <a:off x="8161867" y="2603500"/>
            <a:ext cx="3014133" cy="571500"/>
          </a:xfrm>
          <a:prstGeom prst="rect">
            <a:avLst/>
          </a:prstGeom>
          <a:noFill/>
          <a:ln/>
        </p:spPr>
        <p:txBody>
          <a:bodyPr wrap="square" lIns="0" tIns="0" rIns="0" bIns="0" rtlCol="0" anchor="t"/>
          <a:lstStyle/>
          <a:p>
            <a:pPr algn="l" indent="0" marL="0">
              <a:lnSpc>
                <a:spcPct val="130000"/>
              </a:lnSpc>
              <a:buNone/>
            </a:pPr>
            <a:r>
              <a:rPr lang="en-US" sz="1200" dirty="0">
                <a:solidFill>
                  <a:srgbClr val="B8C4D6"/>
                </a:solidFill>
                <a:latin typeface="Arial" pitchFamily="34" charset="0"/>
                <a:ea typeface="Arial" pitchFamily="34" charset="-122"/>
                <a:cs typeface="Arial" pitchFamily="34" charset="-120"/>
              </a:rPr>
              <a:t>External and internal pentests, AD attack paths, wireless and firewalls.</a:t>
            </a:r>
            <a:endParaRPr lang="en-US" sz="1200" dirty="0"/>
          </a:p>
        </p:txBody>
      </p:sp>
      <p:sp>
        <p:nvSpPr>
          <p:cNvPr id="17" name="Shape 11"/>
          <p:cNvSpPr/>
          <p:nvPr/>
        </p:nvSpPr>
        <p:spPr>
          <a:xfrm>
            <a:off x="812800" y="3454400"/>
            <a:ext cx="3420533" cy="1270000"/>
          </a:xfrm>
          <a:prstGeom prst="roundRect">
            <a:avLst>
              <a:gd name="adj" fmla="val 10000"/>
            </a:avLst>
          </a:prstGeom>
          <a:solidFill>
            <a:srgbClr val="111A2E"/>
          </a:solidFill>
          <a:ln w="9525">
            <a:solidFill>
              <a:srgbClr val="1E2A44"/>
            </a:solidFill>
            <a:prstDash val="solid"/>
          </a:ln>
        </p:spPr>
      </p:sp>
      <p:pic>
        <p:nvPicPr>
          <p:cNvPr id="18" name="Image 3" descr="/private/tmp/claude-501/-Users-saikiran/ac7628c3-4612-4f8b-91c8-cde531ac311b/scratchpad/icons/Cloud-22D3EE.png">    </p:cNvPr>
          <p:cNvPicPr>
            <a:picLocks noChangeAspect="1"/>
          </p:cNvPicPr>
          <p:nvPr/>
        </p:nvPicPr>
        <p:blipFill>
          <a:blip r:embed="rId4"/>
          <a:stretch>
            <a:fillRect/>
          </a:stretch>
        </p:blipFill>
        <p:spPr>
          <a:xfrm>
            <a:off x="1016000" y="3657600"/>
            <a:ext cx="228600" cy="228600"/>
          </a:xfrm>
          <a:prstGeom prst="rect">
            <a:avLst/>
          </a:prstGeom>
        </p:spPr>
      </p:pic>
      <p:sp>
        <p:nvSpPr>
          <p:cNvPr id="19" name="Text 12"/>
          <p:cNvSpPr txBox="1"/>
          <p:nvPr/>
        </p:nvSpPr>
        <p:spPr>
          <a:xfrm>
            <a:off x="1333500" y="3632200"/>
            <a:ext cx="2722033" cy="292100"/>
          </a:xfrm>
          <a:prstGeom prst="rect">
            <a:avLst/>
          </a:prstGeom>
          <a:noFill/>
          <a:ln/>
        </p:spPr>
        <p:txBody>
          <a:bodyPr wrap="square" lIns="0" tIns="0" rIns="0" bIns="0" rtlCol="0" anchor="t"/>
          <a:lstStyle/>
          <a:p>
            <a:pPr algn="l" indent="0" marL="0">
              <a:lnSpc>
                <a:spcPct val="115000"/>
              </a:lnSpc>
              <a:buNone/>
            </a:pPr>
            <a:r>
              <a:rPr lang="en-US" sz="1600" b="1" dirty="0">
                <a:solidFill>
                  <a:srgbClr val="F2F6FA"/>
                </a:solidFill>
                <a:latin typeface="Arial" pitchFamily="34" charset="0"/>
                <a:ea typeface="Arial" pitchFamily="34" charset="-122"/>
                <a:cs typeface="Arial" pitchFamily="34" charset="-120"/>
              </a:rPr>
              <a:t>Cloud Config</a:t>
            </a:r>
            <a:endParaRPr lang="en-US" sz="1600" dirty="0"/>
          </a:p>
        </p:txBody>
      </p:sp>
      <p:sp>
        <p:nvSpPr>
          <p:cNvPr id="20" name="Text 13"/>
          <p:cNvSpPr txBox="1"/>
          <p:nvPr/>
        </p:nvSpPr>
        <p:spPr>
          <a:xfrm>
            <a:off x="1016000" y="4025900"/>
            <a:ext cx="3014133" cy="571500"/>
          </a:xfrm>
          <a:prstGeom prst="rect">
            <a:avLst/>
          </a:prstGeom>
          <a:noFill/>
          <a:ln/>
        </p:spPr>
        <p:txBody>
          <a:bodyPr wrap="square" lIns="0" tIns="0" rIns="0" bIns="0" rtlCol="0" anchor="t"/>
          <a:lstStyle/>
          <a:p>
            <a:pPr algn="l" indent="0" marL="0">
              <a:lnSpc>
                <a:spcPct val="130000"/>
              </a:lnSpc>
              <a:buNone/>
            </a:pPr>
            <a:r>
              <a:rPr lang="en-US" sz="1200" dirty="0">
                <a:solidFill>
                  <a:srgbClr val="B8C4D6"/>
                </a:solidFill>
                <a:latin typeface="Arial" pitchFamily="34" charset="0"/>
                <a:ea typeface="Arial" pitchFamily="34" charset="-122"/>
                <a:cs typeface="Arial" pitchFamily="34" charset="-120"/>
              </a:rPr>
              <a:t>AWS, Azure and GCP misconfigurations, excess privilege and exposure.</a:t>
            </a:r>
            <a:endParaRPr lang="en-US" sz="1200" dirty="0"/>
          </a:p>
        </p:txBody>
      </p:sp>
      <p:sp>
        <p:nvSpPr>
          <p:cNvPr id="21" name="Shape 14"/>
          <p:cNvSpPr/>
          <p:nvPr/>
        </p:nvSpPr>
        <p:spPr>
          <a:xfrm>
            <a:off x="4385733" y="3454400"/>
            <a:ext cx="3420533" cy="1270000"/>
          </a:xfrm>
          <a:prstGeom prst="roundRect">
            <a:avLst>
              <a:gd name="adj" fmla="val 10000"/>
            </a:avLst>
          </a:prstGeom>
          <a:solidFill>
            <a:srgbClr val="111A2E"/>
          </a:solidFill>
          <a:ln w="9525">
            <a:solidFill>
              <a:srgbClr val="1E2A44"/>
            </a:solidFill>
            <a:prstDash val="solid"/>
          </a:ln>
        </p:spPr>
      </p:sp>
      <p:pic>
        <p:nvPicPr>
          <p:cNvPr id="22" name="Image 4" descr="/private/tmp/claude-501/-Users-saikiran/ac7628c3-4612-4f8b-91c8-cde531ac311b/scratchpad/icons/Warning-F5A524.png">    </p:cNvPr>
          <p:cNvPicPr>
            <a:picLocks noChangeAspect="1"/>
          </p:cNvPicPr>
          <p:nvPr/>
        </p:nvPicPr>
        <p:blipFill>
          <a:blip r:embed="rId5"/>
          <a:stretch>
            <a:fillRect/>
          </a:stretch>
        </p:blipFill>
        <p:spPr>
          <a:xfrm>
            <a:off x="4588933" y="3657600"/>
            <a:ext cx="228600" cy="228600"/>
          </a:xfrm>
          <a:prstGeom prst="rect">
            <a:avLst/>
          </a:prstGeom>
        </p:spPr>
      </p:pic>
      <p:sp>
        <p:nvSpPr>
          <p:cNvPr id="23" name="Text 15"/>
          <p:cNvSpPr txBox="1"/>
          <p:nvPr/>
        </p:nvSpPr>
        <p:spPr>
          <a:xfrm>
            <a:off x="4906433" y="3632200"/>
            <a:ext cx="2722033" cy="292100"/>
          </a:xfrm>
          <a:prstGeom prst="rect">
            <a:avLst/>
          </a:prstGeom>
          <a:noFill/>
          <a:ln/>
        </p:spPr>
        <p:txBody>
          <a:bodyPr wrap="square" lIns="0" tIns="0" rIns="0" bIns="0" rtlCol="0" anchor="t"/>
          <a:lstStyle/>
          <a:p>
            <a:pPr algn="l" indent="0" marL="0">
              <a:lnSpc>
                <a:spcPct val="115000"/>
              </a:lnSpc>
              <a:buNone/>
            </a:pPr>
            <a:r>
              <a:rPr lang="en-US" sz="1600" b="1" dirty="0">
                <a:solidFill>
                  <a:srgbClr val="F2F6FA"/>
                </a:solidFill>
                <a:latin typeface="Arial" pitchFamily="34" charset="0"/>
                <a:ea typeface="Arial" pitchFamily="34" charset="-122"/>
                <a:cs typeface="Arial" pitchFamily="34" charset="-120"/>
              </a:rPr>
              <a:t>Red Teaming</a:t>
            </a:r>
            <a:endParaRPr lang="en-US" sz="1600" dirty="0"/>
          </a:p>
        </p:txBody>
      </p:sp>
      <p:sp>
        <p:nvSpPr>
          <p:cNvPr id="24" name="Text 16"/>
          <p:cNvSpPr txBox="1"/>
          <p:nvPr/>
        </p:nvSpPr>
        <p:spPr>
          <a:xfrm>
            <a:off x="4588933" y="4025900"/>
            <a:ext cx="3014133" cy="571500"/>
          </a:xfrm>
          <a:prstGeom prst="rect">
            <a:avLst/>
          </a:prstGeom>
          <a:noFill/>
          <a:ln/>
        </p:spPr>
        <p:txBody>
          <a:bodyPr wrap="square" lIns="0" tIns="0" rIns="0" bIns="0" rtlCol="0" anchor="t"/>
          <a:lstStyle/>
          <a:p>
            <a:pPr algn="l" indent="0" marL="0">
              <a:lnSpc>
                <a:spcPct val="130000"/>
              </a:lnSpc>
              <a:buNone/>
            </a:pPr>
            <a:r>
              <a:rPr lang="en-US" sz="1200" dirty="0">
                <a:solidFill>
                  <a:srgbClr val="B8C4D6"/>
                </a:solidFill>
                <a:latin typeface="Arial" pitchFamily="34" charset="0"/>
                <a:ea typeface="Arial" pitchFamily="34" charset="-122"/>
                <a:cs typeface="Arial" pitchFamily="34" charset="-120"/>
              </a:rPr>
              <a:t>Goal-based adversary simulation, phishing and social engineering.</a:t>
            </a:r>
            <a:endParaRPr lang="en-US" sz="1200" dirty="0"/>
          </a:p>
        </p:txBody>
      </p:sp>
      <p:sp>
        <p:nvSpPr>
          <p:cNvPr id="25" name="Shape 17"/>
          <p:cNvSpPr/>
          <p:nvPr/>
        </p:nvSpPr>
        <p:spPr>
          <a:xfrm>
            <a:off x="7958667" y="3454400"/>
            <a:ext cx="3420533" cy="1270000"/>
          </a:xfrm>
          <a:prstGeom prst="roundRect">
            <a:avLst>
              <a:gd name="adj" fmla="val 10000"/>
            </a:avLst>
          </a:prstGeom>
          <a:solidFill>
            <a:srgbClr val="111A2E"/>
          </a:solidFill>
          <a:ln w="9525">
            <a:solidFill>
              <a:srgbClr val="1E2A44"/>
            </a:solidFill>
            <a:prstDash val="solid"/>
          </a:ln>
        </p:spPr>
      </p:sp>
      <p:pic>
        <p:nvPicPr>
          <p:cNvPr id="26" name="Image 5" descr="/private/tmp/claude-501/-Users-saikiran/ac7628c3-4612-4f8b-91c8-cde531ac311b/scratchpad/icons/Tool-22D3EE.png">    </p:cNvPr>
          <p:cNvPicPr>
            <a:picLocks noChangeAspect="1"/>
          </p:cNvPicPr>
          <p:nvPr/>
        </p:nvPicPr>
        <p:blipFill>
          <a:blip r:embed="rId6"/>
          <a:stretch>
            <a:fillRect/>
          </a:stretch>
        </p:blipFill>
        <p:spPr>
          <a:xfrm>
            <a:off x="8161867" y="3657600"/>
            <a:ext cx="228600" cy="228600"/>
          </a:xfrm>
          <a:prstGeom prst="rect">
            <a:avLst/>
          </a:prstGeom>
        </p:spPr>
      </p:pic>
      <p:sp>
        <p:nvSpPr>
          <p:cNvPr id="27" name="Text 18"/>
          <p:cNvSpPr txBox="1"/>
          <p:nvPr/>
        </p:nvSpPr>
        <p:spPr>
          <a:xfrm>
            <a:off x="8479367" y="3632200"/>
            <a:ext cx="2722033" cy="292100"/>
          </a:xfrm>
          <a:prstGeom prst="rect">
            <a:avLst/>
          </a:prstGeom>
          <a:noFill/>
          <a:ln/>
        </p:spPr>
        <p:txBody>
          <a:bodyPr wrap="square" lIns="0" tIns="0" rIns="0" bIns="0" rtlCol="0" anchor="t"/>
          <a:lstStyle/>
          <a:p>
            <a:pPr algn="l" indent="0" marL="0">
              <a:lnSpc>
                <a:spcPct val="115000"/>
              </a:lnSpc>
              <a:buNone/>
            </a:pPr>
            <a:r>
              <a:rPr lang="en-US" sz="1600" b="1" dirty="0">
                <a:solidFill>
                  <a:srgbClr val="F2F6FA"/>
                </a:solidFill>
                <a:latin typeface="Arial" pitchFamily="34" charset="0"/>
                <a:ea typeface="Arial" pitchFamily="34" charset="-122"/>
                <a:cs typeface="Arial" pitchFamily="34" charset="-120"/>
              </a:rPr>
              <a:t>Code and OT</a:t>
            </a:r>
            <a:endParaRPr lang="en-US" sz="1600" dirty="0"/>
          </a:p>
        </p:txBody>
      </p:sp>
      <p:sp>
        <p:nvSpPr>
          <p:cNvPr id="28" name="Text 19"/>
          <p:cNvSpPr txBox="1"/>
          <p:nvPr/>
        </p:nvSpPr>
        <p:spPr>
          <a:xfrm>
            <a:off x="8161867" y="4025900"/>
            <a:ext cx="3014133" cy="571500"/>
          </a:xfrm>
          <a:prstGeom prst="rect">
            <a:avLst/>
          </a:prstGeom>
          <a:noFill/>
          <a:ln/>
        </p:spPr>
        <p:txBody>
          <a:bodyPr wrap="square" lIns="0" tIns="0" rIns="0" bIns="0" rtlCol="0" anchor="t"/>
          <a:lstStyle/>
          <a:p>
            <a:pPr algn="l" indent="0" marL="0">
              <a:lnSpc>
                <a:spcPct val="130000"/>
              </a:lnSpc>
              <a:buNone/>
            </a:pPr>
            <a:r>
              <a:rPr lang="en-US" sz="1200" dirty="0">
                <a:solidFill>
                  <a:srgbClr val="B8C4D6"/>
                </a:solidFill>
                <a:latin typeface="Arial" pitchFamily="34" charset="0"/>
                <a:ea typeface="Arial" pitchFamily="34" charset="-122"/>
                <a:cs typeface="Arial" pitchFamily="34" charset="-120"/>
              </a:rPr>
              <a:t>Secure source-code review (SAST/DAST) and ICS/SCADA assessments.</a:t>
            </a:r>
            <a:endParaRPr lang="en-US" sz="1200" dirty="0"/>
          </a:p>
        </p:txBody>
      </p:sp>
      <p:sp>
        <p:nvSpPr>
          <p:cNvPr id="29" name="Text 20"/>
          <p:cNvSpPr txBox="1"/>
          <p:nvPr/>
        </p:nvSpPr>
        <p:spPr>
          <a:xfrm>
            <a:off x="812800" y="5067300"/>
            <a:ext cx="574040" cy="215900"/>
          </a:xfrm>
          <a:prstGeom prst="rect">
            <a:avLst/>
          </a:prstGeom>
          <a:noFill/>
          <a:ln/>
        </p:spPr>
        <p:txBody>
          <a:bodyPr wrap="square" lIns="0" tIns="0" rIns="0" bIns="0" rtlCol="0" anchor="t"/>
          <a:lstStyle/>
          <a:p>
            <a:pPr algn="l" indent="0" marL="0">
              <a:lnSpc>
                <a:spcPct val="115000"/>
              </a:lnSpc>
              <a:buNone/>
            </a:pPr>
            <a:r>
              <a:rPr lang="en-US" sz="1200" dirty="0">
                <a:solidFill>
                  <a:srgbClr val="8494AD"/>
                </a:solidFill>
                <a:latin typeface="Consolas" pitchFamily="34" charset="0"/>
                <a:ea typeface="Consolas" pitchFamily="34" charset="-122"/>
                <a:cs typeface="Consolas" pitchFamily="34" charset="-120"/>
              </a:rPr>
              <a:t>METHOD</a:t>
            </a:r>
            <a:endParaRPr lang="en-US" sz="1200" dirty="0"/>
          </a:p>
        </p:txBody>
      </p:sp>
      <p:sp>
        <p:nvSpPr>
          <p:cNvPr id="30" name="Shape 21"/>
          <p:cNvSpPr/>
          <p:nvPr/>
        </p:nvSpPr>
        <p:spPr>
          <a:xfrm>
            <a:off x="1475740" y="5016500"/>
            <a:ext cx="736600" cy="317500"/>
          </a:xfrm>
          <a:prstGeom prst="roundRect">
            <a:avLst>
              <a:gd name="adj" fmla="val 50000"/>
            </a:avLst>
          </a:prstGeom>
          <a:solidFill>
            <a:srgbClr val="0F2A3A"/>
          </a:solidFill>
          <a:ln/>
        </p:spPr>
      </p:sp>
      <p:sp>
        <p:nvSpPr>
          <p:cNvPr id="31" name="Text 22"/>
          <p:cNvSpPr txBox="1"/>
          <p:nvPr/>
        </p:nvSpPr>
        <p:spPr>
          <a:xfrm>
            <a:off x="1475740" y="5067300"/>
            <a:ext cx="736600" cy="215900"/>
          </a:xfrm>
          <a:prstGeom prst="rect">
            <a:avLst/>
          </a:prstGeom>
          <a:noFill/>
          <a:ln/>
        </p:spPr>
        <p:txBody>
          <a:bodyPr wrap="square" lIns="0" tIns="0" rIns="0" bIns="0" rtlCol="0" anchor="t"/>
          <a:lstStyle/>
          <a:p>
            <a:pPr algn="ctr" indent="0" marL="0">
              <a:lnSpc>
                <a:spcPct val="115000"/>
              </a:lnSpc>
              <a:buNone/>
            </a:pPr>
            <a:r>
              <a:rPr lang="en-US" sz="1200" dirty="0">
                <a:solidFill>
                  <a:srgbClr val="9FE8F5"/>
                </a:solidFill>
                <a:latin typeface="Consolas" pitchFamily="34" charset="0"/>
                <a:ea typeface="Consolas" pitchFamily="34" charset="-122"/>
                <a:cs typeface="Consolas" pitchFamily="34" charset="-120"/>
              </a:rPr>
              <a:t>OWASP</a:t>
            </a:r>
            <a:endParaRPr lang="en-US" sz="1200" dirty="0"/>
          </a:p>
        </p:txBody>
      </p:sp>
      <p:sp>
        <p:nvSpPr>
          <p:cNvPr id="32" name="Shape 23"/>
          <p:cNvSpPr/>
          <p:nvPr/>
        </p:nvSpPr>
        <p:spPr>
          <a:xfrm>
            <a:off x="2301240" y="5016500"/>
            <a:ext cx="645160" cy="317500"/>
          </a:xfrm>
          <a:prstGeom prst="roundRect">
            <a:avLst>
              <a:gd name="adj" fmla="val 50000"/>
            </a:avLst>
          </a:prstGeom>
          <a:solidFill>
            <a:srgbClr val="0F2A3A"/>
          </a:solidFill>
          <a:ln/>
        </p:spPr>
      </p:sp>
      <p:sp>
        <p:nvSpPr>
          <p:cNvPr id="33" name="Text 24"/>
          <p:cNvSpPr txBox="1"/>
          <p:nvPr/>
        </p:nvSpPr>
        <p:spPr>
          <a:xfrm>
            <a:off x="2301240" y="5067300"/>
            <a:ext cx="645160" cy="215900"/>
          </a:xfrm>
          <a:prstGeom prst="rect">
            <a:avLst/>
          </a:prstGeom>
          <a:noFill/>
          <a:ln/>
        </p:spPr>
        <p:txBody>
          <a:bodyPr wrap="square" lIns="0" tIns="0" rIns="0" bIns="0" rtlCol="0" anchor="t"/>
          <a:lstStyle/>
          <a:p>
            <a:pPr algn="ctr" indent="0" marL="0">
              <a:lnSpc>
                <a:spcPct val="115000"/>
              </a:lnSpc>
              <a:buNone/>
            </a:pPr>
            <a:r>
              <a:rPr lang="en-US" sz="1200" dirty="0">
                <a:solidFill>
                  <a:srgbClr val="9FE8F5"/>
                </a:solidFill>
                <a:latin typeface="Consolas" pitchFamily="34" charset="0"/>
                <a:ea typeface="Consolas" pitchFamily="34" charset="-122"/>
                <a:cs typeface="Consolas" pitchFamily="34" charset="-120"/>
              </a:rPr>
              <a:t>PTES</a:t>
            </a:r>
            <a:endParaRPr lang="en-US" sz="1200" dirty="0"/>
          </a:p>
        </p:txBody>
      </p:sp>
      <p:sp>
        <p:nvSpPr>
          <p:cNvPr id="34" name="Shape 25"/>
          <p:cNvSpPr/>
          <p:nvPr/>
        </p:nvSpPr>
        <p:spPr>
          <a:xfrm>
            <a:off x="3035300" y="5016500"/>
            <a:ext cx="1651000" cy="317500"/>
          </a:xfrm>
          <a:prstGeom prst="roundRect">
            <a:avLst>
              <a:gd name="adj" fmla="val 50000"/>
            </a:avLst>
          </a:prstGeom>
          <a:solidFill>
            <a:srgbClr val="0F2A3A"/>
          </a:solidFill>
          <a:ln/>
        </p:spPr>
      </p:sp>
      <p:sp>
        <p:nvSpPr>
          <p:cNvPr id="35" name="Text 26"/>
          <p:cNvSpPr txBox="1"/>
          <p:nvPr/>
        </p:nvSpPr>
        <p:spPr>
          <a:xfrm>
            <a:off x="3035300" y="5067300"/>
            <a:ext cx="1651000" cy="215900"/>
          </a:xfrm>
          <a:prstGeom prst="rect">
            <a:avLst/>
          </a:prstGeom>
          <a:noFill/>
          <a:ln/>
        </p:spPr>
        <p:txBody>
          <a:bodyPr wrap="square" lIns="0" tIns="0" rIns="0" bIns="0" rtlCol="0" anchor="t"/>
          <a:lstStyle/>
          <a:p>
            <a:pPr algn="ctr" indent="0" marL="0">
              <a:lnSpc>
                <a:spcPct val="115000"/>
              </a:lnSpc>
              <a:buNone/>
            </a:pPr>
            <a:r>
              <a:rPr lang="en-US" sz="1200" dirty="0">
                <a:solidFill>
                  <a:srgbClr val="9FE8F5"/>
                </a:solidFill>
                <a:latin typeface="Consolas" pitchFamily="34" charset="0"/>
                <a:ea typeface="Consolas" pitchFamily="34" charset="-122"/>
                <a:cs typeface="Consolas" pitchFamily="34" charset="-120"/>
              </a:rPr>
              <a:t>NIST SP 800-115</a:t>
            </a:r>
            <a:endParaRPr lang="en-US" sz="1200" dirty="0"/>
          </a:p>
        </p:txBody>
      </p:sp>
      <p:sp>
        <p:nvSpPr>
          <p:cNvPr id="36" name="Shape 27"/>
          <p:cNvSpPr/>
          <p:nvPr/>
        </p:nvSpPr>
        <p:spPr>
          <a:xfrm>
            <a:off x="4775200" y="5016500"/>
            <a:ext cx="1376680" cy="317500"/>
          </a:xfrm>
          <a:prstGeom prst="roundRect">
            <a:avLst>
              <a:gd name="adj" fmla="val 50000"/>
            </a:avLst>
          </a:prstGeom>
          <a:solidFill>
            <a:srgbClr val="0F2A3A"/>
          </a:solidFill>
          <a:ln/>
        </p:spPr>
      </p:sp>
      <p:sp>
        <p:nvSpPr>
          <p:cNvPr id="37" name="Text 28"/>
          <p:cNvSpPr txBox="1"/>
          <p:nvPr/>
        </p:nvSpPr>
        <p:spPr>
          <a:xfrm>
            <a:off x="4775200" y="5067300"/>
            <a:ext cx="1376680" cy="215900"/>
          </a:xfrm>
          <a:prstGeom prst="rect">
            <a:avLst/>
          </a:prstGeom>
          <a:noFill/>
          <a:ln/>
        </p:spPr>
        <p:txBody>
          <a:bodyPr wrap="square" lIns="0" tIns="0" rIns="0" bIns="0" rtlCol="0" anchor="t"/>
          <a:lstStyle/>
          <a:p>
            <a:pPr algn="ctr" indent="0" marL="0">
              <a:lnSpc>
                <a:spcPct val="115000"/>
              </a:lnSpc>
              <a:buNone/>
            </a:pPr>
            <a:r>
              <a:rPr lang="en-US" sz="1200" dirty="0">
                <a:solidFill>
                  <a:srgbClr val="9FE8F5"/>
                </a:solidFill>
                <a:latin typeface="Consolas" pitchFamily="34" charset="0"/>
                <a:ea typeface="Consolas" pitchFamily="34" charset="-122"/>
                <a:cs typeface="Consolas" pitchFamily="34" charset="-120"/>
              </a:rPr>
              <a:t>MITRE ATT&amp;CK</a:t>
            </a:r>
            <a:endParaRPr lang="en-US" sz="1200" dirty="0"/>
          </a:p>
        </p:txBody>
      </p:sp>
      <p:sp>
        <p:nvSpPr>
          <p:cNvPr id="38" name="Shape 29"/>
          <p:cNvSpPr/>
          <p:nvPr/>
        </p:nvSpPr>
        <p:spPr>
          <a:xfrm>
            <a:off x="6240780" y="5016500"/>
            <a:ext cx="2839720" cy="317500"/>
          </a:xfrm>
          <a:prstGeom prst="roundRect">
            <a:avLst>
              <a:gd name="adj" fmla="val 50000"/>
            </a:avLst>
          </a:prstGeom>
          <a:solidFill>
            <a:srgbClr val="F5A524"/>
          </a:solidFill>
          <a:ln/>
        </p:spPr>
      </p:sp>
      <p:sp>
        <p:nvSpPr>
          <p:cNvPr id="39" name="Text 30"/>
          <p:cNvSpPr txBox="1"/>
          <p:nvPr/>
        </p:nvSpPr>
        <p:spPr>
          <a:xfrm>
            <a:off x="6240780" y="5067300"/>
            <a:ext cx="2839720" cy="215900"/>
          </a:xfrm>
          <a:prstGeom prst="rect">
            <a:avLst/>
          </a:prstGeom>
          <a:noFill/>
          <a:ln/>
        </p:spPr>
        <p:txBody>
          <a:bodyPr wrap="square" lIns="0" tIns="0" rIns="0" bIns="0" rtlCol="0" anchor="t"/>
          <a:lstStyle/>
          <a:p>
            <a:pPr algn="ctr" indent="0" marL="0">
              <a:lnSpc>
                <a:spcPct val="115000"/>
              </a:lnSpc>
              <a:buNone/>
            </a:pPr>
            <a:r>
              <a:rPr lang="en-US" sz="1200" dirty="0">
                <a:solidFill>
                  <a:srgbClr val="1A1204"/>
                </a:solidFill>
                <a:latin typeface="Consolas" pitchFamily="34" charset="0"/>
                <a:ea typeface="Consolas" pitchFamily="34" charset="-122"/>
                <a:cs typeface="Consolas" pitchFamily="34" charset="-120"/>
              </a:rPr>
              <a:t>Executive + technical report</a:t>
            </a:r>
            <a:endParaRPr lang="en-US" sz="1200" dirty="0"/>
          </a:p>
        </p:txBody>
      </p:sp>
      <p:sp>
        <p:nvSpPr>
          <p:cNvPr id="40" name="Shape 31"/>
          <p:cNvSpPr/>
          <p:nvPr/>
        </p:nvSpPr>
        <p:spPr>
          <a:xfrm>
            <a:off x="812800" y="6134100"/>
            <a:ext cx="10566400" cy="0"/>
          </a:xfrm>
          <a:prstGeom prst="line">
            <a:avLst/>
          </a:prstGeom>
          <a:noFill/>
          <a:ln w="9525">
            <a:solidFill>
              <a:srgbClr val="1F2E48"/>
            </a:solidFill>
            <a:prstDash val="solid"/>
          </a:ln>
        </p:spPr>
      </p:sp>
      <p:sp>
        <p:nvSpPr>
          <p:cNvPr id="41" name="Text 32"/>
          <p:cNvSpPr txBox="1"/>
          <p:nvPr/>
        </p:nvSpPr>
        <p:spPr>
          <a:xfrm>
            <a:off x="812800" y="6261100"/>
            <a:ext cx="5080000" cy="228600"/>
          </a:xfrm>
          <a:prstGeom prst="rect">
            <a:avLst/>
          </a:prstGeom>
          <a:noFill/>
          <a:ln/>
        </p:spPr>
        <p:txBody>
          <a:bodyPr wrap="square" lIns="0" tIns="0" rIns="0" bIns="0" rtlCol="0" anchor="t"/>
          <a:lstStyle/>
          <a:p>
            <a:pPr algn="l" indent="0" marL="0">
              <a:lnSpc>
                <a:spcPct val="115000"/>
              </a:lnSpc>
              <a:buNone/>
            </a:pPr>
            <a:r>
              <a:rPr lang="en-US" sz="1200" spc="150" kern="0" dirty="0">
                <a:solidFill>
                  <a:srgbClr val="8494AD"/>
                </a:solidFill>
                <a:latin typeface="Consolas" pitchFamily="34" charset="0"/>
                <a:ea typeface="Consolas" pitchFamily="34" charset="-122"/>
                <a:cs typeface="Consolas" pitchFamily="34" charset="-120"/>
              </a:rPr>
              <a:t>AMPLIFLY INNOVATIONS × HOME OF CYBER</a:t>
            </a:r>
            <a:endParaRPr lang="en-US" sz="1200" dirty="0"/>
          </a:p>
        </p:txBody>
      </p:sp>
      <p:sp>
        <p:nvSpPr>
          <p:cNvPr id="42" name="Text 33"/>
          <p:cNvSpPr txBox="1"/>
          <p:nvPr/>
        </p:nvSpPr>
        <p:spPr>
          <a:xfrm>
            <a:off x="5080000" y="6261100"/>
            <a:ext cx="4445000" cy="228600"/>
          </a:xfrm>
          <a:prstGeom prst="rect">
            <a:avLst/>
          </a:prstGeom>
          <a:noFill/>
          <a:ln/>
        </p:spPr>
        <p:txBody>
          <a:bodyPr wrap="square" lIns="0" tIns="0" rIns="0" bIns="0" rtlCol="0" anchor="t"/>
          <a:lstStyle/>
          <a:p>
            <a:pPr algn="ctr" indent="0" marL="0">
              <a:lnSpc>
                <a:spcPct val="115000"/>
              </a:lnSpc>
              <a:buNone/>
            </a:pPr>
            <a:r>
              <a:rPr lang="en-US" sz="1200" dirty="0">
                <a:solidFill>
                  <a:srgbClr val="8494AD"/>
                </a:solidFill>
                <a:latin typeface="Consolas" pitchFamily="34" charset="0"/>
                <a:ea typeface="Consolas" pitchFamily="34" charset="-122"/>
                <a:cs typeface="Consolas" pitchFamily="34" charset="-120"/>
              </a:rPr>
              <a:t>homeofcyber.com  |  ampliflytech.com</a:t>
            </a:r>
            <a:endParaRPr lang="en-US" sz="1200" dirty="0"/>
          </a:p>
        </p:txBody>
      </p:sp>
      <p:sp>
        <p:nvSpPr>
          <p:cNvPr id="43" name="Text 34"/>
          <p:cNvSpPr txBox="1"/>
          <p:nvPr/>
        </p:nvSpPr>
        <p:spPr>
          <a:xfrm>
            <a:off x="10109200" y="6261100"/>
            <a:ext cx="1270000" cy="228600"/>
          </a:xfrm>
          <a:prstGeom prst="rect">
            <a:avLst/>
          </a:prstGeom>
          <a:noFill/>
          <a:ln/>
        </p:spPr>
        <p:txBody>
          <a:bodyPr wrap="square" lIns="0" tIns="0" rIns="0" bIns="0" rtlCol="0" anchor="t"/>
          <a:lstStyle/>
          <a:p>
            <a:pPr algn="r" indent="0" marL="0">
              <a:lnSpc>
                <a:spcPct val="115000"/>
              </a:lnSpc>
              <a:buNone/>
            </a:pPr>
            <a:r>
              <a:rPr lang="en-US" sz="1200" dirty="0">
                <a:solidFill>
                  <a:srgbClr val="22D3EE"/>
                </a:solidFill>
                <a:latin typeface="Consolas" pitchFamily="34" charset="0"/>
                <a:ea typeface="Consolas" pitchFamily="34" charset="-122"/>
                <a:cs typeface="Consolas" pitchFamily="34" charset="-120"/>
              </a:rPr>
              <a:t>08 / 19</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B1220"/>
        </a:solidFill>
      </p:bgPr>
    </p:bg>
    <p:spTree>
      <p:nvGrpSpPr>
        <p:cNvPr id="1" name=""/>
        <p:cNvGrpSpPr/>
        <p:nvPr/>
      </p:nvGrpSpPr>
      <p:grpSpPr>
        <a:xfrm>
          <a:off x="0" y="0"/>
          <a:ext cx="0" cy="0"/>
          <a:chOff x="0" y="0"/>
          <a:chExt cx="0" cy="0"/>
        </a:xfrm>
      </p:grpSpPr>
      <p:sp>
        <p:nvSpPr>
          <p:cNvPr id="3" name="Text 0"/>
          <p:cNvSpPr txBox="1"/>
          <p:nvPr/>
        </p:nvSpPr>
        <p:spPr>
          <a:xfrm>
            <a:off x="812800" y="812800"/>
            <a:ext cx="10566400" cy="254000"/>
          </a:xfrm>
          <a:prstGeom prst="rect">
            <a:avLst/>
          </a:prstGeom>
          <a:noFill/>
          <a:ln/>
        </p:spPr>
        <p:txBody>
          <a:bodyPr wrap="square" lIns="0" tIns="0" rIns="0" bIns="0" rtlCol="0" anchor="t"/>
          <a:lstStyle/>
          <a:p>
            <a:pPr algn="l" indent="0" marL="0">
              <a:lnSpc>
                <a:spcPct val="115000"/>
              </a:lnSpc>
              <a:buNone/>
            </a:pPr>
            <a:r>
              <a:rPr lang="en-US" sz="1200" spc="300" kern="0" dirty="0">
                <a:solidFill>
                  <a:srgbClr val="22D3EE"/>
                </a:solidFill>
                <a:latin typeface="Consolas" pitchFamily="34" charset="0"/>
                <a:ea typeface="Consolas" pitchFamily="34" charset="-122"/>
                <a:cs typeface="Consolas" pitchFamily="34" charset="-120"/>
              </a:rPr>
              <a:t>CYBER DEFENSE · IDENTITY</a:t>
            </a:r>
            <a:endParaRPr lang="en-US" sz="1200" dirty="0"/>
          </a:p>
        </p:txBody>
      </p:sp>
      <p:sp>
        <p:nvSpPr>
          <p:cNvPr id="4" name="Text 1"/>
          <p:cNvSpPr txBox="1"/>
          <p:nvPr/>
        </p:nvSpPr>
        <p:spPr>
          <a:xfrm>
            <a:off x="812800" y="1117600"/>
            <a:ext cx="10566400" cy="635000"/>
          </a:xfrm>
          <a:prstGeom prst="rect">
            <a:avLst/>
          </a:prstGeom>
          <a:noFill/>
          <a:ln/>
        </p:spPr>
        <p:txBody>
          <a:bodyPr wrap="square" lIns="0" tIns="0" rIns="0" bIns="0" rtlCol="0" anchor="t"/>
          <a:lstStyle/>
          <a:p>
            <a:pPr algn="l" indent="0" marL="0">
              <a:lnSpc>
                <a:spcPct val="105000"/>
              </a:lnSpc>
              <a:buNone/>
            </a:pPr>
            <a:r>
              <a:rPr lang="en-US" sz="3600" b="1" dirty="0">
                <a:solidFill>
                  <a:srgbClr val="F2F6FA"/>
                </a:solidFill>
                <a:latin typeface="Arial" pitchFamily="34" charset="0"/>
                <a:ea typeface="Arial" pitchFamily="34" charset="-122"/>
                <a:cs typeface="Arial" pitchFamily="34" charset="-120"/>
              </a:rPr>
              <a:t>Identity and Access Management</a:t>
            </a:r>
            <a:endParaRPr lang="en-US" sz="3600" dirty="0"/>
          </a:p>
        </p:txBody>
      </p:sp>
      <p:sp>
        <p:nvSpPr>
          <p:cNvPr id="5" name="Shape 2"/>
          <p:cNvSpPr/>
          <p:nvPr/>
        </p:nvSpPr>
        <p:spPr>
          <a:xfrm>
            <a:off x="812800" y="2032000"/>
            <a:ext cx="3420533" cy="1270000"/>
          </a:xfrm>
          <a:prstGeom prst="roundRect">
            <a:avLst>
              <a:gd name="adj" fmla="val 10000"/>
            </a:avLst>
          </a:prstGeom>
          <a:solidFill>
            <a:srgbClr val="111A2E"/>
          </a:solidFill>
          <a:ln w="9525">
            <a:solidFill>
              <a:srgbClr val="1E2A44"/>
            </a:solidFill>
            <a:prstDash val="solid"/>
          </a:ln>
        </p:spPr>
      </p:sp>
      <p:pic>
        <p:nvPicPr>
          <p:cNvPr id="6" name="Image 0" descr="/private/tmp/claude-501/-Users-saikiran/ac7628c3-4612-4f8b-91c8-cde531ac311b/scratchpad/icons/Key-22D3EE.png">    </p:cNvPr>
          <p:cNvPicPr>
            <a:picLocks noChangeAspect="1"/>
          </p:cNvPicPr>
          <p:nvPr/>
        </p:nvPicPr>
        <p:blipFill>
          <a:blip r:embed="rId1"/>
          <a:stretch>
            <a:fillRect/>
          </a:stretch>
        </p:blipFill>
        <p:spPr>
          <a:xfrm>
            <a:off x="1016000" y="2235200"/>
            <a:ext cx="228600" cy="228600"/>
          </a:xfrm>
          <a:prstGeom prst="rect">
            <a:avLst/>
          </a:prstGeom>
        </p:spPr>
      </p:pic>
      <p:sp>
        <p:nvSpPr>
          <p:cNvPr id="7" name="Text 3"/>
          <p:cNvSpPr txBox="1"/>
          <p:nvPr/>
        </p:nvSpPr>
        <p:spPr>
          <a:xfrm>
            <a:off x="1333500" y="2209800"/>
            <a:ext cx="2722033" cy="292100"/>
          </a:xfrm>
          <a:prstGeom prst="rect">
            <a:avLst/>
          </a:prstGeom>
          <a:noFill/>
          <a:ln/>
        </p:spPr>
        <p:txBody>
          <a:bodyPr wrap="square" lIns="0" tIns="0" rIns="0" bIns="0" rtlCol="0" anchor="t"/>
          <a:lstStyle/>
          <a:p>
            <a:pPr algn="l" indent="0" marL="0">
              <a:lnSpc>
                <a:spcPct val="115000"/>
              </a:lnSpc>
              <a:buNone/>
            </a:pPr>
            <a:r>
              <a:rPr lang="en-US" sz="1600" b="1" dirty="0">
                <a:solidFill>
                  <a:srgbClr val="F2F6FA"/>
                </a:solidFill>
                <a:latin typeface="Arial" pitchFamily="34" charset="0"/>
                <a:ea typeface="Arial" pitchFamily="34" charset="-122"/>
                <a:cs typeface="Arial" pitchFamily="34" charset="-120"/>
              </a:rPr>
              <a:t>SSO and MFA</a:t>
            </a:r>
            <a:endParaRPr lang="en-US" sz="1600" dirty="0"/>
          </a:p>
        </p:txBody>
      </p:sp>
      <p:sp>
        <p:nvSpPr>
          <p:cNvPr id="8" name="Text 4"/>
          <p:cNvSpPr txBox="1"/>
          <p:nvPr/>
        </p:nvSpPr>
        <p:spPr>
          <a:xfrm>
            <a:off x="1016000" y="2603500"/>
            <a:ext cx="3014133" cy="571500"/>
          </a:xfrm>
          <a:prstGeom prst="rect">
            <a:avLst/>
          </a:prstGeom>
          <a:noFill/>
          <a:ln/>
        </p:spPr>
        <p:txBody>
          <a:bodyPr wrap="square" lIns="0" tIns="0" rIns="0" bIns="0" rtlCol="0" anchor="t"/>
          <a:lstStyle/>
          <a:p>
            <a:pPr algn="l" indent="0" marL="0">
              <a:lnSpc>
                <a:spcPct val="130000"/>
              </a:lnSpc>
              <a:buNone/>
            </a:pPr>
            <a:r>
              <a:rPr lang="en-US" sz="1200" dirty="0">
                <a:solidFill>
                  <a:srgbClr val="B8C4D6"/>
                </a:solidFill>
                <a:latin typeface="Arial" pitchFamily="34" charset="0"/>
                <a:ea typeface="Arial" pitchFamily="34" charset="-122"/>
                <a:cs typeface="Arial" pitchFamily="34" charset="-120"/>
              </a:rPr>
              <a:t>Single sign-on and phishing-resistant MFA across cloud and on-prem apps.</a:t>
            </a:r>
            <a:endParaRPr lang="en-US" sz="1200" dirty="0"/>
          </a:p>
        </p:txBody>
      </p:sp>
      <p:sp>
        <p:nvSpPr>
          <p:cNvPr id="9" name="Shape 5"/>
          <p:cNvSpPr/>
          <p:nvPr/>
        </p:nvSpPr>
        <p:spPr>
          <a:xfrm>
            <a:off x="4385733" y="2032000"/>
            <a:ext cx="3420533" cy="1270000"/>
          </a:xfrm>
          <a:prstGeom prst="roundRect">
            <a:avLst>
              <a:gd name="adj" fmla="val 10000"/>
            </a:avLst>
          </a:prstGeom>
          <a:solidFill>
            <a:srgbClr val="111A2E"/>
          </a:solidFill>
          <a:ln w="9525">
            <a:solidFill>
              <a:srgbClr val="1E2A44"/>
            </a:solidFill>
            <a:prstDash val="solid"/>
          </a:ln>
        </p:spPr>
      </p:sp>
      <p:pic>
        <p:nvPicPr>
          <p:cNvPr id="10" name="Image 1" descr="/private/tmp/claude-501/-Users-saikiran/ac7628c3-4612-4f8b-91c8-cde531ac311b/scratchpad/icons/Lock-22D3EE.png">    </p:cNvPr>
          <p:cNvPicPr>
            <a:picLocks noChangeAspect="1"/>
          </p:cNvPicPr>
          <p:nvPr/>
        </p:nvPicPr>
        <p:blipFill>
          <a:blip r:embed="rId2"/>
          <a:stretch>
            <a:fillRect/>
          </a:stretch>
        </p:blipFill>
        <p:spPr>
          <a:xfrm>
            <a:off x="4588933" y="2235200"/>
            <a:ext cx="228600" cy="228600"/>
          </a:xfrm>
          <a:prstGeom prst="rect">
            <a:avLst/>
          </a:prstGeom>
        </p:spPr>
      </p:pic>
      <p:sp>
        <p:nvSpPr>
          <p:cNvPr id="11" name="Text 6"/>
          <p:cNvSpPr txBox="1"/>
          <p:nvPr/>
        </p:nvSpPr>
        <p:spPr>
          <a:xfrm>
            <a:off x="4906433" y="2209800"/>
            <a:ext cx="2722033" cy="292100"/>
          </a:xfrm>
          <a:prstGeom prst="rect">
            <a:avLst/>
          </a:prstGeom>
          <a:noFill/>
          <a:ln/>
        </p:spPr>
        <p:txBody>
          <a:bodyPr wrap="square" lIns="0" tIns="0" rIns="0" bIns="0" rtlCol="0" anchor="t"/>
          <a:lstStyle/>
          <a:p>
            <a:pPr algn="l" indent="0" marL="0">
              <a:lnSpc>
                <a:spcPct val="115000"/>
              </a:lnSpc>
              <a:buNone/>
            </a:pPr>
            <a:r>
              <a:rPr lang="en-US" sz="1600" b="1" dirty="0">
                <a:solidFill>
                  <a:srgbClr val="F2F6FA"/>
                </a:solidFill>
                <a:latin typeface="Arial" pitchFamily="34" charset="0"/>
                <a:ea typeface="Arial" pitchFamily="34" charset="-122"/>
                <a:cs typeface="Arial" pitchFamily="34" charset="-120"/>
              </a:rPr>
              <a:t>Privileged Access</a:t>
            </a:r>
            <a:endParaRPr lang="en-US" sz="1600" dirty="0"/>
          </a:p>
        </p:txBody>
      </p:sp>
      <p:sp>
        <p:nvSpPr>
          <p:cNvPr id="12" name="Text 7"/>
          <p:cNvSpPr txBox="1"/>
          <p:nvPr/>
        </p:nvSpPr>
        <p:spPr>
          <a:xfrm>
            <a:off x="4588933" y="2603500"/>
            <a:ext cx="3014133" cy="571500"/>
          </a:xfrm>
          <a:prstGeom prst="rect">
            <a:avLst/>
          </a:prstGeom>
          <a:noFill/>
          <a:ln/>
        </p:spPr>
        <p:txBody>
          <a:bodyPr wrap="square" lIns="0" tIns="0" rIns="0" bIns="0" rtlCol="0" anchor="t"/>
          <a:lstStyle/>
          <a:p>
            <a:pPr algn="l" indent="0" marL="0">
              <a:lnSpc>
                <a:spcPct val="130000"/>
              </a:lnSpc>
              <a:buNone/>
            </a:pPr>
            <a:r>
              <a:rPr lang="en-US" sz="1200" dirty="0">
                <a:solidFill>
                  <a:srgbClr val="B8C4D6"/>
                </a:solidFill>
                <a:latin typeface="Arial" pitchFamily="34" charset="0"/>
                <a:ea typeface="Arial" pitchFamily="34" charset="-122"/>
                <a:cs typeface="Arial" pitchFamily="34" charset="-120"/>
              </a:rPr>
              <a:t>PAM vaulting, just-in-time admin access and session recording.</a:t>
            </a:r>
            <a:endParaRPr lang="en-US" sz="1200" dirty="0"/>
          </a:p>
        </p:txBody>
      </p:sp>
      <p:sp>
        <p:nvSpPr>
          <p:cNvPr id="13" name="Shape 8"/>
          <p:cNvSpPr/>
          <p:nvPr/>
        </p:nvSpPr>
        <p:spPr>
          <a:xfrm>
            <a:off x="7958667" y="2032000"/>
            <a:ext cx="3420533" cy="1270000"/>
          </a:xfrm>
          <a:prstGeom prst="roundRect">
            <a:avLst>
              <a:gd name="adj" fmla="val 10000"/>
            </a:avLst>
          </a:prstGeom>
          <a:solidFill>
            <a:srgbClr val="111A2E"/>
          </a:solidFill>
          <a:ln w="9525">
            <a:solidFill>
              <a:srgbClr val="1E2A44"/>
            </a:solidFill>
            <a:prstDash val="solid"/>
          </a:ln>
        </p:spPr>
      </p:sp>
      <p:pic>
        <p:nvPicPr>
          <p:cNvPr id="14" name="Image 2" descr="/private/tmp/claude-501/-Users-saikiran/ac7628c3-4612-4f8b-91c8-cde531ac311b/scratchpad/icons/Users-22D3EE.png">    </p:cNvPr>
          <p:cNvPicPr>
            <a:picLocks noChangeAspect="1"/>
          </p:cNvPicPr>
          <p:nvPr/>
        </p:nvPicPr>
        <p:blipFill>
          <a:blip r:embed="rId3"/>
          <a:stretch>
            <a:fillRect/>
          </a:stretch>
        </p:blipFill>
        <p:spPr>
          <a:xfrm>
            <a:off x="8161867" y="2235200"/>
            <a:ext cx="228600" cy="228600"/>
          </a:xfrm>
          <a:prstGeom prst="rect">
            <a:avLst/>
          </a:prstGeom>
        </p:spPr>
      </p:pic>
      <p:sp>
        <p:nvSpPr>
          <p:cNvPr id="15" name="Text 9"/>
          <p:cNvSpPr txBox="1"/>
          <p:nvPr/>
        </p:nvSpPr>
        <p:spPr>
          <a:xfrm>
            <a:off x="8479367" y="2209800"/>
            <a:ext cx="2722033" cy="292100"/>
          </a:xfrm>
          <a:prstGeom prst="rect">
            <a:avLst/>
          </a:prstGeom>
          <a:noFill/>
          <a:ln/>
        </p:spPr>
        <p:txBody>
          <a:bodyPr wrap="square" lIns="0" tIns="0" rIns="0" bIns="0" rtlCol="0" anchor="t"/>
          <a:lstStyle/>
          <a:p>
            <a:pPr algn="l" indent="0" marL="0">
              <a:lnSpc>
                <a:spcPct val="115000"/>
              </a:lnSpc>
              <a:buNone/>
            </a:pPr>
            <a:r>
              <a:rPr lang="en-US" sz="1600" b="1" dirty="0">
                <a:solidFill>
                  <a:srgbClr val="F2F6FA"/>
                </a:solidFill>
                <a:latin typeface="Arial" pitchFamily="34" charset="0"/>
                <a:ea typeface="Arial" pitchFamily="34" charset="-122"/>
                <a:cs typeface="Arial" pitchFamily="34" charset="-120"/>
              </a:rPr>
              <a:t>Governance (IGA)</a:t>
            </a:r>
            <a:endParaRPr lang="en-US" sz="1600" dirty="0"/>
          </a:p>
        </p:txBody>
      </p:sp>
      <p:sp>
        <p:nvSpPr>
          <p:cNvPr id="16" name="Text 10"/>
          <p:cNvSpPr txBox="1"/>
          <p:nvPr/>
        </p:nvSpPr>
        <p:spPr>
          <a:xfrm>
            <a:off x="8161867" y="2603500"/>
            <a:ext cx="3014133" cy="571500"/>
          </a:xfrm>
          <a:prstGeom prst="rect">
            <a:avLst/>
          </a:prstGeom>
          <a:noFill/>
          <a:ln/>
        </p:spPr>
        <p:txBody>
          <a:bodyPr wrap="square" lIns="0" tIns="0" rIns="0" bIns="0" rtlCol="0" anchor="t"/>
          <a:lstStyle/>
          <a:p>
            <a:pPr algn="l" indent="0" marL="0">
              <a:lnSpc>
                <a:spcPct val="130000"/>
              </a:lnSpc>
              <a:buNone/>
            </a:pPr>
            <a:r>
              <a:rPr lang="en-US" sz="1200" dirty="0">
                <a:solidFill>
                  <a:srgbClr val="B8C4D6"/>
                </a:solidFill>
                <a:latin typeface="Arial" pitchFamily="34" charset="0"/>
                <a:ea typeface="Arial" pitchFamily="34" charset="-122"/>
                <a:cs typeface="Arial" pitchFamily="34" charset="-120"/>
              </a:rPr>
              <a:t>Joiner-mover-leaver automation, access reviews and SoD rules.</a:t>
            </a:r>
            <a:endParaRPr lang="en-US" sz="1200" dirty="0"/>
          </a:p>
        </p:txBody>
      </p:sp>
      <p:sp>
        <p:nvSpPr>
          <p:cNvPr id="17" name="Shape 11"/>
          <p:cNvSpPr/>
          <p:nvPr/>
        </p:nvSpPr>
        <p:spPr>
          <a:xfrm>
            <a:off x="812800" y="3454400"/>
            <a:ext cx="3420533" cy="1270000"/>
          </a:xfrm>
          <a:prstGeom prst="roundRect">
            <a:avLst>
              <a:gd name="adj" fmla="val 10000"/>
            </a:avLst>
          </a:prstGeom>
          <a:solidFill>
            <a:srgbClr val="111A2E"/>
          </a:solidFill>
          <a:ln w="9525">
            <a:solidFill>
              <a:srgbClr val="1E2A44"/>
            </a:solidFill>
            <a:prstDash val="solid"/>
          </a:ln>
        </p:spPr>
      </p:sp>
      <p:pic>
        <p:nvPicPr>
          <p:cNvPr id="18" name="Image 3" descr="/private/tmp/claude-501/-Users-saikiran/ac7628c3-4612-4f8b-91c8-cde531ac311b/scratchpad/icons/Trust-22D3EE.png">    </p:cNvPr>
          <p:cNvPicPr>
            <a:picLocks noChangeAspect="1"/>
          </p:cNvPicPr>
          <p:nvPr/>
        </p:nvPicPr>
        <p:blipFill>
          <a:blip r:embed="rId4"/>
          <a:stretch>
            <a:fillRect/>
          </a:stretch>
        </p:blipFill>
        <p:spPr>
          <a:xfrm>
            <a:off x="1016000" y="3657600"/>
            <a:ext cx="228600" cy="228600"/>
          </a:xfrm>
          <a:prstGeom prst="rect">
            <a:avLst/>
          </a:prstGeom>
        </p:spPr>
      </p:pic>
      <p:sp>
        <p:nvSpPr>
          <p:cNvPr id="19" name="Text 12"/>
          <p:cNvSpPr txBox="1"/>
          <p:nvPr/>
        </p:nvSpPr>
        <p:spPr>
          <a:xfrm>
            <a:off x="1333500" y="3632200"/>
            <a:ext cx="2722033" cy="292100"/>
          </a:xfrm>
          <a:prstGeom prst="rect">
            <a:avLst/>
          </a:prstGeom>
          <a:noFill/>
          <a:ln/>
        </p:spPr>
        <p:txBody>
          <a:bodyPr wrap="square" lIns="0" tIns="0" rIns="0" bIns="0" rtlCol="0" anchor="t"/>
          <a:lstStyle/>
          <a:p>
            <a:pPr algn="l" indent="0" marL="0">
              <a:lnSpc>
                <a:spcPct val="115000"/>
              </a:lnSpc>
              <a:buNone/>
            </a:pPr>
            <a:r>
              <a:rPr lang="en-US" sz="1600" b="1" dirty="0">
                <a:solidFill>
                  <a:srgbClr val="F2F6FA"/>
                </a:solidFill>
                <a:latin typeface="Arial" pitchFamily="34" charset="0"/>
                <a:ea typeface="Arial" pitchFamily="34" charset="-122"/>
                <a:cs typeface="Arial" pitchFamily="34" charset="-120"/>
              </a:rPr>
              <a:t>Zero Trust</a:t>
            </a:r>
            <a:endParaRPr lang="en-US" sz="1600" dirty="0"/>
          </a:p>
        </p:txBody>
      </p:sp>
      <p:sp>
        <p:nvSpPr>
          <p:cNvPr id="20" name="Text 13"/>
          <p:cNvSpPr txBox="1"/>
          <p:nvPr/>
        </p:nvSpPr>
        <p:spPr>
          <a:xfrm>
            <a:off x="1016000" y="4025900"/>
            <a:ext cx="3014133" cy="571500"/>
          </a:xfrm>
          <a:prstGeom prst="rect">
            <a:avLst/>
          </a:prstGeom>
          <a:noFill/>
          <a:ln/>
        </p:spPr>
        <p:txBody>
          <a:bodyPr wrap="square" lIns="0" tIns="0" rIns="0" bIns="0" rtlCol="0" anchor="t"/>
          <a:lstStyle/>
          <a:p>
            <a:pPr algn="l" indent="0" marL="0">
              <a:lnSpc>
                <a:spcPct val="130000"/>
              </a:lnSpc>
              <a:buNone/>
            </a:pPr>
            <a:r>
              <a:rPr lang="en-US" sz="1200" dirty="0">
                <a:solidFill>
                  <a:srgbClr val="B8C4D6"/>
                </a:solidFill>
                <a:latin typeface="Arial" pitchFamily="34" charset="0"/>
                <a:ea typeface="Arial" pitchFamily="34" charset="-122"/>
                <a:cs typeface="Arial" pitchFamily="34" charset="-120"/>
              </a:rPr>
              <a:t>Identity-centric, least-privilege access for users, devices and workloads.</a:t>
            </a:r>
            <a:endParaRPr lang="en-US" sz="1200" dirty="0"/>
          </a:p>
        </p:txBody>
      </p:sp>
      <p:sp>
        <p:nvSpPr>
          <p:cNvPr id="21" name="Shape 14"/>
          <p:cNvSpPr/>
          <p:nvPr/>
        </p:nvSpPr>
        <p:spPr>
          <a:xfrm>
            <a:off x="4385733" y="3454400"/>
            <a:ext cx="3420533" cy="1270000"/>
          </a:xfrm>
          <a:prstGeom prst="roundRect">
            <a:avLst>
              <a:gd name="adj" fmla="val 10000"/>
            </a:avLst>
          </a:prstGeom>
          <a:solidFill>
            <a:srgbClr val="111A2E"/>
          </a:solidFill>
          <a:ln w="9525">
            <a:solidFill>
              <a:srgbClr val="1E2A44"/>
            </a:solidFill>
            <a:prstDash val="solid"/>
          </a:ln>
        </p:spPr>
      </p:sp>
      <p:pic>
        <p:nvPicPr>
          <p:cNvPr id="22" name="Image 4" descr="/private/tmp/claude-501/-Users-saikiran/ac7628c3-4612-4f8b-91c8-cde531ac311b/scratchpad/icons/Settings-22D3EE.png">    </p:cNvPr>
          <p:cNvPicPr>
            <a:picLocks noChangeAspect="1"/>
          </p:cNvPicPr>
          <p:nvPr/>
        </p:nvPicPr>
        <p:blipFill>
          <a:blip r:embed="rId5"/>
          <a:stretch>
            <a:fillRect/>
          </a:stretch>
        </p:blipFill>
        <p:spPr>
          <a:xfrm>
            <a:off x="4588933" y="3657600"/>
            <a:ext cx="228600" cy="228600"/>
          </a:xfrm>
          <a:prstGeom prst="rect">
            <a:avLst/>
          </a:prstGeom>
        </p:spPr>
      </p:pic>
      <p:sp>
        <p:nvSpPr>
          <p:cNvPr id="23" name="Text 15"/>
          <p:cNvSpPr txBox="1"/>
          <p:nvPr/>
        </p:nvSpPr>
        <p:spPr>
          <a:xfrm>
            <a:off x="4906433" y="3632200"/>
            <a:ext cx="2722033" cy="292100"/>
          </a:xfrm>
          <a:prstGeom prst="rect">
            <a:avLst/>
          </a:prstGeom>
          <a:noFill/>
          <a:ln/>
        </p:spPr>
        <p:txBody>
          <a:bodyPr wrap="square" lIns="0" tIns="0" rIns="0" bIns="0" rtlCol="0" anchor="t"/>
          <a:lstStyle/>
          <a:p>
            <a:pPr algn="l" indent="0" marL="0">
              <a:lnSpc>
                <a:spcPct val="115000"/>
              </a:lnSpc>
              <a:buNone/>
            </a:pPr>
            <a:r>
              <a:rPr lang="en-US" sz="1600" b="1" dirty="0">
                <a:solidFill>
                  <a:srgbClr val="F2F6FA"/>
                </a:solidFill>
                <a:latin typeface="Arial" pitchFamily="34" charset="0"/>
                <a:ea typeface="Arial" pitchFamily="34" charset="-122"/>
                <a:cs typeface="Arial" pitchFamily="34" charset="-120"/>
              </a:rPr>
              <a:t>Directory Hardening</a:t>
            </a:r>
            <a:endParaRPr lang="en-US" sz="1600" dirty="0"/>
          </a:p>
        </p:txBody>
      </p:sp>
      <p:sp>
        <p:nvSpPr>
          <p:cNvPr id="24" name="Text 16"/>
          <p:cNvSpPr txBox="1"/>
          <p:nvPr/>
        </p:nvSpPr>
        <p:spPr>
          <a:xfrm>
            <a:off x="4588933" y="4025900"/>
            <a:ext cx="3014133" cy="571500"/>
          </a:xfrm>
          <a:prstGeom prst="rect">
            <a:avLst/>
          </a:prstGeom>
          <a:noFill/>
          <a:ln/>
        </p:spPr>
        <p:txBody>
          <a:bodyPr wrap="square" lIns="0" tIns="0" rIns="0" bIns="0" rtlCol="0" anchor="t"/>
          <a:lstStyle/>
          <a:p>
            <a:pPr algn="l" indent="0" marL="0">
              <a:lnSpc>
                <a:spcPct val="130000"/>
              </a:lnSpc>
              <a:buNone/>
            </a:pPr>
            <a:r>
              <a:rPr lang="en-US" sz="1200" dirty="0">
                <a:solidFill>
                  <a:srgbClr val="B8C4D6"/>
                </a:solidFill>
                <a:latin typeface="Arial" pitchFamily="34" charset="0"/>
                <a:ea typeface="Arial" pitchFamily="34" charset="-122"/>
                <a:cs typeface="Arial" pitchFamily="34" charset="-120"/>
              </a:rPr>
              <a:t>Active Directory and Entra ID assessments, tiering and cleanup.</a:t>
            </a:r>
            <a:endParaRPr lang="en-US" sz="1200" dirty="0"/>
          </a:p>
        </p:txBody>
      </p:sp>
      <p:sp>
        <p:nvSpPr>
          <p:cNvPr id="25" name="Shape 17"/>
          <p:cNvSpPr/>
          <p:nvPr/>
        </p:nvSpPr>
        <p:spPr>
          <a:xfrm>
            <a:off x="7958667" y="3454400"/>
            <a:ext cx="3420533" cy="1270000"/>
          </a:xfrm>
          <a:prstGeom prst="roundRect">
            <a:avLst>
              <a:gd name="adj" fmla="val 10000"/>
            </a:avLst>
          </a:prstGeom>
          <a:solidFill>
            <a:srgbClr val="111A2E"/>
          </a:solidFill>
          <a:ln w="9525">
            <a:solidFill>
              <a:srgbClr val="1E2A44"/>
            </a:solidFill>
            <a:prstDash val="solid"/>
          </a:ln>
        </p:spPr>
      </p:sp>
      <p:pic>
        <p:nvPicPr>
          <p:cNvPr id="26" name="Image 5" descr="/private/tmp/claude-501/-Users-saikiran/ac7628c3-4612-4f8b-91c8-cde531ac311b/scratchpad/icons/Verified-22D3EE.png">    </p:cNvPr>
          <p:cNvPicPr>
            <a:picLocks noChangeAspect="1"/>
          </p:cNvPicPr>
          <p:nvPr/>
        </p:nvPicPr>
        <p:blipFill>
          <a:blip r:embed="rId6"/>
          <a:stretch>
            <a:fillRect/>
          </a:stretch>
        </p:blipFill>
        <p:spPr>
          <a:xfrm>
            <a:off x="8161867" y="3657600"/>
            <a:ext cx="228600" cy="228600"/>
          </a:xfrm>
          <a:prstGeom prst="rect">
            <a:avLst/>
          </a:prstGeom>
        </p:spPr>
      </p:pic>
      <p:sp>
        <p:nvSpPr>
          <p:cNvPr id="27" name="Text 18"/>
          <p:cNvSpPr txBox="1"/>
          <p:nvPr/>
        </p:nvSpPr>
        <p:spPr>
          <a:xfrm>
            <a:off x="8479367" y="3632200"/>
            <a:ext cx="2722033" cy="292100"/>
          </a:xfrm>
          <a:prstGeom prst="rect">
            <a:avLst/>
          </a:prstGeom>
          <a:noFill/>
          <a:ln/>
        </p:spPr>
        <p:txBody>
          <a:bodyPr wrap="square" lIns="0" tIns="0" rIns="0" bIns="0" rtlCol="0" anchor="t"/>
          <a:lstStyle/>
          <a:p>
            <a:pPr algn="l" indent="0" marL="0">
              <a:lnSpc>
                <a:spcPct val="115000"/>
              </a:lnSpc>
              <a:buNone/>
            </a:pPr>
            <a:r>
              <a:rPr lang="en-US" sz="1600" b="1" dirty="0">
                <a:solidFill>
                  <a:srgbClr val="F2F6FA"/>
                </a:solidFill>
                <a:latin typeface="Arial" pitchFamily="34" charset="0"/>
                <a:ea typeface="Arial" pitchFamily="34" charset="-122"/>
                <a:cs typeface="Arial" pitchFamily="34" charset="-120"/>
              </a:rPr>
              <a:t>Customer IAM</a:t>
            </a:r>
            <a:endParaRPr lang="en-US" sz="1600" dirty="0"/>
          </a:p>
        </p:txBody>
      </p:sp>
      <p:sp>
        <p:nvSpPr>
          <p:cNvPr id="28" name="Text 19"/>
          <p:cNvSpPr txBox="1"/>
          <p:nvPr/>
        </p:nvSpPr>
        <p:spPr>
          <a:xfrm>
            <a:off x="8161867" y="4025900"/>
            <a:ext cx="3014133" cy="571500"/>
          </a:xfrm>
          <a:prstGeom prst="rect">
            <a:avLst/>
          </a:prstGeom>
          <a:noFill/>
          <a:ln/>
        </p:spPr>
        <p:txBody>
          <a:bodyPr wrap="square" lIns="0" tIns="0" rIns="0" bIns="0" rtlCol="0" anchor="t"/>
          <a:lstStyle/>
          <a:p>
            <a:pPr algn="l" indent="0" marL="0">
              <a:lnSpc>
                <a:spcPct val="130000"/>
              </a:lnSpc>
              <a:buNone/>
            </a:pPr>
            <a:r>
              <a:rPr lang="en-US" sz="1200" dirty="0">
                <a:solidFill>
                  <a:srgbClr val="B8C4D6"/>
                </a:solidFill>
                <a:latin typeface="Arial" pitchFamily="34" charset="0"/>
                <a:ea typeface="Arial" pitchFamily="34" charset="-122"/>
                <a:cs typeface="Arial" pitchFamily="34" charset="-120"/>
              </a:rPr>
              <a:t>Secure sign-up, login and consent flows for your customer apps.</a:t>
            </a:r>
            <a:endParaRPr lang="en-US" sz="1200" dirty="0"/>
          </a:p>
        </p:txBody>
      </p:sp>
      <p:sp>
        <p:nvSpPr>
          <p:cNvPr id="29" name="Text 20"/>
          <p:cNvSpPr txBox="1"/>
          <p:nvPr/>
        </p:nvSpPr>
        <p:spPr>
          <a:xfrm>
            <a:off x="812800" y="5067300"/>
            <a:ext cx="482600" cy="215900"/>
          </a:xfrm>
          <a:prstGeom prst="rect">
            <a:avLst/>
          </a:prstGeom>
          <a:noFill/>
          <a:ln/>
        </p:spPr>
        <p:txBody>
          <a:bodyPr wrap="square" lIns="0" tIns="0" rIns="0" bIns="0" rtlCol="0" anchor="t"/>
          <a:lstStyle/>
          <a:p>
            <a:pPr algn="l" indent="0" marL="0">
              <a:lnSpc>
                <a:spcPct val="115000"/>
              </a:lnSpc>
              <a:buNone/>
            </a:pPr>
            <a:r>
              <a:rPr lang="en-US" sz="1200" dirty="0">
                <a:solidFill>
                  <a:srgbClr val="8494AD"/>
                </a:solidFill>
                <a:latin typeface="Consolas" pitchFamily="34" charset="0"/>
                <a:ea typeface="Consolas" pitchFamily="34" charset="-122"/>
                <a:cs typeface="Consolas" pitchFamily="34" charset="-120"/>
              </a:rPr>
              <a:t>STACK</a:t>
            </a:r>
            <a:endParaRPr lang="en-US" sz="1200" dirty="0"/>
          </a:p>
        </p:txBody>
      </p:sp>
      <p:sp>
        <p:nvSpPr>
          <p:cNvPr id="30" name="Shape 21"/>
          <p:cNvSpPr/>
          <p:nvPr/>
        </p:nvSpPr>
        <p:spPr>
          <a:xfrm>
            <a:off x="1384300" y="5016500"/>
            <a:ext cx="1925320" cy="317500"/>
          </a:xfrm>
          <a:prstGeom prst="roundRect">
            <a:avLst>
              <a:gd name="adj" fmla="val 50000"/>
            </a:avLst>
          </a:prstGeom>
          <a:solidFill>
            <a:srgbClr val="0F2A3A"/>
          </a:solidFill>
          <a:ln/>
        </p:spPr>
      </p:sp>
      <p:sp>
        <p:nvSpPr>
          <p:cNvPr id="31" name="Text 22"/>
          <p:cNvSpPr txBox="1"/>
          <p:nvPr/>
        </p:nvSpPr>
        <p:spPr>
          <a:xfrm>
            <a:off x="1384300" y="5067300"/>
            <a:ext cx="1925320" cy="215900"/>
          </a:xfrm>
          <a:prstGeom prst="rect">
            <a:avLst/>
          </a:prstGeom>
          <a:noFill/>
          <a:ln/>
        </p:spPr>
        <p:txBody>
          <a:bodyPr wrap="square" lIns="0" tIns="0" rIns="0" bIns="0" rtlCol="0" anchor="t"/>
          <a:lstStyle/>
          <a:p>
            <a:pPr algn="ctr" indent="0" marL="0">
              <a:lnSpc>
                <a:spcPct val="115000"/>
              </a:lnSpc>
              <a:buNone/>
            </a:pPr>
            <a:r>
              <a:rPr lang="en-US" sz="1200" dirty="0">
                <a:solidFill>
                  <a:srgbClr val="9FE8F5"/>
                </a:solidFill>
                <a:latin typeface="Consolas" pitchFamily="34" charset="0"/>
                <a:ea typeface="Consolas" pitchFamily="34" charset="-122"/>
                <a:cs typeface="Consolas" pitchFamily="34" charset="-120"/>
              </a:rPr>
              <a:t>Microsoft Entra ID</a:t>
            </a:r>
            <a:endParaRPr lang="en-US" sz="1200" dirty="0"/>
          </a:p>
        </p:txBody>
      </p:sp>
      <p:sp>
        <p:nvSpPr>
          <p:cNvPr id="32" name="Shape 23"/>
          <p:cNvSpPr/>
          <p:nvPr/>
        </p:nvSpPr>
        <p:spPr>
          <a:xfrm>
            <a:off x="3398520" y="5016500"/>
            <a:ext cx="645160" cy="317500"/>
          </a:xfrm>
          <a:prstGeom prst="roundRect">
            <a:avLst>
              <a:gd name="adj" fmla="val 50000"/>
            </a:avLst>
          </a:prstGeom>
          <a:solidFill>
            <a:srgbClr val="0F2A3A"/>
          </a:solidFill>
          <a:ln/>
        </p:spPr>
      </p:sp>
      <p:sp>
        <p:nvSpPr>
          <p:cNvPr id="33" name="Text 24"/>
          <p:cNvSpPr txBox="1"/>
          <p:nvPr/>
        </p:nvSpPr>
        <p:spPr>
          <a:xfrm>
            <a:off x="3398520" y="5067300"/>
            <a:ext cx="645160" cy="215900"/>
          </a:xfrm>
          <a:prstGeom prst="rect">
            <a:avLst/>
          </a:prstGeom>
          <a:noFill/>
          <a:ln/>
        </p:spPr>
        <p:txBody>
          <a:bodyPr wrap="square" lIns="0" tIns="0" rIns="0" bIns="0" rtlCol="0" anchor="t"/>
          <a:lstStyle/>
          <a:p>
            <a:pPr algn="ctr" indent="0" marL="0">
              <a:lnSpc>
                <a:spcPct val="115000"/>
              </a:lnSpc>
              <a:buNone/>
            </a:pPr>
            <a:r>
              <a:rPr lang="en-US" sz="1200" dirty="0">
                <a:solidFill>
                  <a:srgbClr val="9FE8F5"/>
                </a:solidFill>
                <a:latin typeface="Consolas" pitchFamily="34" charset="0"/>
                <a:ea typeface="Consolas" pitchFamily="34" charset="-122"/>
                <a:cs typeface="Consolas" pitchFamily="34" charset="-120"/>
              </a:rPr>
              <a:t>Okta</a:t>
            </a:r>
            <a:endParaRPr lang="en-US" sz="1200" dirty="0"/>
          </a:p>
        </p:txBody>
      </p:sp>
      <p:sp>
        <p:nvSpPr>
          <p:cNvPr id="34" name="Shape 25"/>
          <p:cNvSpPr/>
          <p:nvPr/>
        </p:nvSpPr>
        <p:spPr>
          <a:xfrm>
            <a:off x="4132580" y="5016500"/>
            <a:ext cx="1010920" cy="317500"/>
          </a:xfrm>
          <a:prstGeom prst="roundRect">
            <a:avLst>
              <a:gd name="adj" fmla="val 50000"/>
            </a:avLst>
          </a:prstGeom>
          <a:solidFill>
            <a:srgbClr val="0F2A3A"/>
          </a:solidFill>
          <a:ln/>
        </p:spPr>
      </p:sp>
      <p:sp>
        <p:nvSpPr>
          <p:cNvPr id="35" name="Text 26"/>
          <p:cNvSpPr txBox="1"/>
          <p:nvPr/>
        </p:nvSpPr>
        <p:spPr>
          <a:xfrm>
            <a:off x="4132580" y="5067300"/>
            <a:ext cx="1010920" cy="215900"/>
          </a:xfrm>
          <a:prstGeom prst="rect">
            <a:avLst/>
          </a:prstGeom>
          <a:noFill/>
          <a:ln/>
        </p:spPr>
        <p:txBody>
          <a:bodyPr wrap="square" lIns="0" tIns="0" rIns="0" bIns="0" rtlCol="0" anchor="t"/>
          <a:lstStyle/>
          <a:p>
            <a:pPr algn="ctr" indent="0" marL="0">
              <a:lnSpc>
                <a:spcPct val="115000"/>
              </a:lnSpc>
              <a:buNone/>
            </a:pPr>
            <a:r>
              <a:rPr lang="en-US" sz="1200" dirty="0">
                <a:solidFill>
                  <a:srgbClr val="9FE8F5"/>
                </a:solidFill>
                <a:latin typeface="Consolas" pitchFamily="34" charset="0"/>
                <a:ea typeface="Consolas" pitchFamily="34" charset="-122"/>
                <a:cs typeface="Consolas" pitchFamily="34" charset="-120"/>
              </a:rPr>
              <a:t>CyberArk</a:t>
            </a:r>
            <a:endParaRPr lang="en-US" sz="1200" dirty="0"/>
          </a:p>
        </p:txBody>
      </p:sp>
      <p:sp>
        <p:nvSpPr>
          <p:cNvPr id="36" name="Shape 27"/>
          <p:cNvSpPr/>
          <p:nvPr/>
        </p:nvSpPr>
        <p:spPr>
          <a:xfrm>
            <a:off x="5232400" y="5016500"/>
            <a:ext cx="1102360" cy="317500"/>
          </a:xfrm>
          <a:prstGeom prst="roundRect">
            <a:avLst>
              <a:gd name="adj" fmla="val 50000"/>
            </a:avLst>
          </a:prstGeom>
          <a:solidFill>
            <a:srgbClr val="0F2A3A"/>
          </a:solidFill>
          <a:ln/>
        </p:spPr>
      </p:sp>
      <p:sp>
        <p:nvSpPr>
          <p:cNvPr id="37" name="Text 28"/>
          <p:cNvSpPr txBox="1"/>
          <p:nvPr/>
        </p:nvSpPr>
        <p:spPr>
          <a:xfrm>
            <a:off x="5232400" y="5067300"/>
            <a:ext cx="1102360" cy="215900"/>
          </a:xfrm>
          <a:prstGeom prst="rect">
            <a:avLst/>
          </a:prstGeom>
          <a:noFill/>
          <a:ln/>
        </p:spPr>
        <p:txBody>
          <a:bodyPr wrap="square" lIns="0" tIns="0" rIns="0" bIns="0" rtlCol="0" anchor="t"/>
          <a:lstStyle/>
          <a:p>
            <a:pPr algn="ctr" indent="0" marL="0">
              <a:lnSpc>
                <a:spcPct val="115000"/>
              </a:lnSpc>
              <a:buNone/>
            </a:pPr>
            <a:r>
              <a:rPr lang="en-US" sz="1200" dirty="0">
                <a:solidFill>
                  <a:srgbClr val="9FE8F5"/>
                </a:solidFill>
                <a:latin typeface="Consolas" pitchFamily="34" charset="0"/>
                <a:ea typeface="Consolas" pitchFamily="34" charset="-122"/>
                <a:cs typeface="Consolas" pitchFamily="34" charset="-120"/>
              </a:rPr>
              <a:t>SailPoint</a:t>
            </a:r>
            <a:endParaRPr lang="en-US" sz="1200" dirty="0"/>
          </a:p>
        </p:txBody>
      </p:sp>
      <p:sp>
        <p:nvSpPr>
          <p:cNvPr id="38" name="Shape 29"/>
          <p:cNvSpPr/>
          <p:nvPr/>
        </p:nvSpPr>
        <p:spPr>
          <a:xfrm>
            <a:off x="6423660" y="5016500"/>
            <a:ext cx="1010920" cy="317500"/>
          </a:xfrm>
          <a:prstGeom prst="roundRect">
            <a:avLst>
              <a:gd name="adj" fmla="val 50000"/>
            </a:avLst>
          </a:prstGeom>
          <a:solidFill>
            <a:srgbClr val="0F2A3A"/>
          </a:solidFill>
          <a:ln/>
        </p:spPr>
      </p:sp>
      <p:sp>
        <p:nvSpPr>
          <p:cNvPr id="39" name="Text 30"/>
          <p:cNvSpPr txBox="1"/>
          <p:nvPr/>
        </p:nvSpPr>
        <p:spPr>
          <a:xfrm>
            <a:off x="6423660" y="5067300"/>
            <a:ext cx="1010920" cy="215900"/>
          </a:xfrm>
          <a:prstGeom prst="rect">
            <a:avLst/>
          </a:prstGeom>
          <a:noFill/>
          <a:ln/>
        </p:spPr>
        <p:txBody>
          <a:bodyPr wrap="square" lIns="0" tIns="0" rIns="0" bIns="0" rtlCol="0" anchor="t"/>
          <a:lstStyle/>
          <a:p>
            <a:pPr algn="ctr" indent="0" marL="0">
              <a:lnSpc>
                <a:spcPct val="115000"/>
              </a:lnSpc>
              <a:buNone/>
            </a:pPr>
            <a:r>
              <a:rPr lang="en-US" sz="1200" dirty="0">
                <a:solidFill>
                  <a:srgbClr val="9FE8F5"/>
                </a:solidFill>
                <a:latin typeface="Consolas" pitchFamily="34" charset="0"/>
                <a:ea typeface="Consolas" pitchFamily="34" charset="-122"/>
                <a:cs typeface="Consolas" pitchFamily="34" charset="-120"/>
              </a:rPr>
              <a:t>Keycloak</a:t>
            </a:r>
            <a:endParaRPr lang="en-US" sz="1200" dirty="0"/>
          </a:p>
        </p:txBody>
      </p:sp>
      <p:sp>
        <p:nvSpPr>
          <p:cNvPr id="40" name="Shape 31"/>
          <p:cNvSpPr/>
          <p:nvPr/>
        </p:nvSpPr>
        <p:spPr>
          <a:xfrm>
            <a:off x="7523480" y="5016500"/>
            <a:ext cx="1468120" cy="317500"/>
          </a:xfrm>
          <a:prstGeom prst="roundRect">
            <a:avLst>
              <a:gd name="adj" fmla="val 50000"/>
            </a:avLst>
          </a:prstGeom>
          <a:solidFill>
            <a:srgbClr val="0F2A3A"/>
          </a:solidFill>
          <a:ln/>
        </p:spPr>
      </p:sp>
      <p:sp>
        <p:nvSpPr>
          <p:cNvPr id="41" name="Text 32"/>
          <p:cNvSpPr txBox="1"/>
          <p:nvPr/>
        </p:nvSpPr>
        <p:spPr>
          <a:xfrm>
            <a:off x="7523480" y="5067300"/>
            <a:ext cx="1468120" cy="215900"/>
          </a:xfrm>
          <a:prstGeom prst="rect">
            <a:avLst/>
          </a:prstGeom>
          <a:noFill/>
          <a:ln/>
        </p:spPr>
        <p:txBody>
          <a:bodyPr wrap="square" lIns="0" tIns="0" rIns="0" bIns="0" rtlCol="0" anchor="t"/>
          <a:lstStyle/>
          <a:p>
            <a:pPr algn="ctr" indent="0" marL="0">
              <a:lnSpc>
                <a:spcPct val="115000"/>
              </a:lnSpc>
              <a:buNone/>
            </a:pPr>
            <a:r>
              <a:rPr lang="en-US" sz="1200" dirty="0">
                <a:solidFill>
                  <a:srgbClr val="9FE8F5"/>
                </a:solidFill>
                <a:latin typeface="Consolas" pitchFamily="34" charset="0"/>
                <a:ea typeface="Consolas" pitchFamily="34" charset="-122"/>
                <a:cs typeface="Consolas" pitchFamily="34" charset="-120"/>
              </a:rPr>
              <a:t>Ping Identity</a:t>
            </a:r>
            <a:endParaRPr lang="en-US" sz="1200" dirty="0"/>
          </a:p>
        </p:txBody>
      </p:sp>
      <p:sp>
        <p:nvSpPr>
          <p:cNvPr id="42" name="Shape 33"/>
          <p:cNvSpPr/>
          <p:nvPr/>
        </p:nvSpPr>
        <p:spPr>
          <a:xfrm>
            <a:off x="812800" y="6134100"/>
            <a:ext cx="10566400" cy="0"/>
          </a:xfrm>
          <a:prstGeom prst="line">
            <a:avLst/>
          </a:prstGeom>
          <a:noFill/>
          <a:ln w="9525">
            <a:solidFill>
              <a:srgbClr val="1F2E48"/>
            </a:solidFill>
            <a:prstDash val="solid"/>
          </a:ln>
        </p:spPr>
      </p:sp>
      <p:sp>
        <p:nvSpPr>
          <p:cNvPr id="43" name="Text 34"/>
          <p:cNvSpPr txBox="1"/>
          <p:nvPr/>
        </p:nvSpPr>
        <p:spPr>
          <a:xfrm>
            <a:off x="812800" y="6261100"/>
            <a:ext cx="5080000" cy="228600"/>
          </a:xfrm>
          <a:prstGeom prst="rect">
            <a:avLst/>
          </a:prstGeom>
          <a:noFill/>
          <a:ln/>
        </p:spPr>
        <p:txBody>
          <a:bodyPr wrap="square" lIns="0" tIns="0" rIns="0" bIns="0" rtlCol="0" anchor="t"/>
          <a:lstStyle/>
          <a:p>
            <a:pPr algn="l" indent="0" marL="0">
              <a:lnSpc>
                <a:spcPct val="115000"/>
              </a:lnSpc>
              <a:buNone/>
            </a:pPr>
            <a:r>
              <a:rPr lang="en-US" sz="1200" spc="150" kern="0" dirty="0">
                <a:solidFill>
                  <a:srgbClr val="8494AD"/>
                </a:solidFill>
                <a:latin typeface="Consolas" pitchFamily="34" charset="0"/>
                <a:ea typeface="Consolas" pitchFamily="34" charset="-122"/>
                <a:cs typeface="Consolas" pitchFamily="34" charset="-120"/>
              </a:rPr>
              <a:t>AMPLIFLY INNOVATIONS × HOME OF CYBER</a:t>
            </a:r>
            <a:endParaRPr lang="en-US" sz="1200" dirty="0"/>
          </a:p>
        </p:txBody>
      </p:sp>
      <p:sp>
        <p:nvSpPr>
          <p:cNvPr id="44" name="Text 35"/>
          <p:cNvSpPr txBox="1"/>
          <p:nvPr/>
        </p:nvSpPr>
        <p:spPr>
          <a:xfrm>
            <a:off x="5080000" y="6261100"/>
            <a:ext cx="4445000" cy="228600"/>
          </a:xfrm>
          <a:prstGeom prst="rect">
            <a:avLst/>
          </a:prstGeom>
          <a:noFill/>
          <a:ln/>
        </p:spPr>
        <p:txBody>
          <a:bodyPr wrap="square" lIns="0" tIns="0" rIns="0" bIns="0" rtlCol="0" anchor="t"/>
          <a:lstStyle/>
          <a:p>
            <a:pPr algn="ctr" indent="0" marL="0">
              <a:lnSpc>
                <a:spcPct val="115000"/>
              </a:lnSpc>
              <a:buNone/>
            </a:pPr>
            <a:r>
              <a:rPr lang="en-US" sz="1200" dirty="0">
                <a:solidFill>
                  <a:srgbClr val="8494AD"/>
                </a:solidFill>
                <a:latin typeface="Consolas" pitchFamily="34" charset="0"/>
                <a:ea typeface="Consolas" pitchFamily="34" charset="-122"/>
                <a:cs typeface="Consolas" pitchFamily="34" charset="-120"/>
              </a:rPr>
              <a:t>homeofcyber.com  |  ampliflytech.com</a:t>
            </a:r>
            <a:endParaRPr lang="en-US" sz="1200" dirty="0"/>
          </a:p>
        </p:txBody>
      </p:sp>
      <p:sp>
        <p:nvSpPr>
          <p:cNvPr id="45" name="Text 36"/>
          <p:cNvSpPr txBox="1"/>
          <p:nvPr/>
        </p:nvSpPr>
        <p:spPr>
          <a:xfrm>
            <a:off x="10109200" y="6261100"/>
            <a:ext cx="1270000" cy="228600"/>
          </a:xfrm>
          <a:prstGeom prst="rect">
            <a:avLst/>
          </a:prstGeom>
          <a:noFill/>
          <a:ln/>
        </p:spPr>
        <p:txBody>
          <a:bodyPr wrap="square" lIns="0" tIns="0" rIns="0" bIns="0" rtlCol="0" anchor="t"/>
          <a:lstStyle/>
          <a:p>
            <a:pPr algn="r" indent="0" marL="0">
              <a:lnSpc>
                <a:spcPct val="115000"/>
              </a:lnSpc>
              <a:buNone/>
            </a:pPr>
            <a:r>
              <a:rPr lang="en-US" sz="1200" dirty="0">
                <a:solidFill>
                  <a:srgbClr val="22D3EE"/>
                </a:solidFill>
                <a:latin typeface="Consolas" pitchFamily="34" charset="0"/>
                <a:ea typeface="Consolas" pitchFamily="34" charset="-122"/>
                <a:cs typeface="Consolas" pitchFamily="34" charset="-120"/>
              </a:rPr>
              <a:t>09 / 19</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4F6F8"/>
        </a:solidFill>
      </p:bgPr>
    </p:bg>
    <p:spTree>
      <p:nvGrpSpPr>
        <p:cNvPr id="1" name=""/>
        <p:cNvGrpSpPr/>
        <p:nvPr/>
      </p:nvGrpSpPr>
      <p:grpSpPr>
        <a:xfrm>
          <a:off x="0" y="0"/>
          <a:ext cx="0" cy="0"/>
          <a:chOff x="0" y="0"/>
          <a:chExt cx="0" cy="0"/>
        </a:xfrm>
      </p:grpSpPr>
      <p:sp>
        <p:nvSpPr>
          <p:cNvPr id="3" name="Text 0"/>
          <p:cNvSpPr txBox="1"/>
          <p:nvPr/>
        </p:nvSpPr>
        <p:spPr>
          <a:xfrm>
            <a:off x="812800" y="812800"/>
            <a:ext cx="10566400" cy="254000"/>
          </a:xfrm>
          <a:prstGeom prst="rect">
            <a:avLst/>
          </a:prstGeom>
          <a:noFill/>
          <a:ln/>
        </p:spPr>
        <p:txBody>
          <a:bodyPr wrap="square" lIns="0" tIns="0" rIns="0" bIns="0" rtlCol="0" anchor="t"/>
          <a:lstStyle/>
          <a:p>
            <a:pPr algn="l" indent="0" marL="0">
              <a:lnSpc>
                <a:spcPct val="115000"/>
              </a:lnSpc>
              <a:buNone/>
            </a:pPr>
            <a:r>
              <a:rPr lang="en-US" sz="1200" spc="300" kern="0" dirty="0">
                <a:solidFill>
                  <a:srgbClr val="0E7490"/>
                </a:solidFill>
                <a:latin typeface="Consolas" pitchFamily="34" charset="0"/>
                <a:ea typeface="Consolas" pitchFamily="34" charset="-122"/>
                <a:cs typeface="Consolas" pitchFamily="34" charset="-120"/>
              </a:rPr>
              <a:t>CYBER DEFENSE · INFRASTRUCTURE</a:t>
            </a:r>
            <a:endParaRPr lang="en-US" sz="1200" dirty="0"/>
          </a:p>
        </p:txBody>
      </p:sp>
      <p:sp>
        <p:nvSpPr>
          <p:cNvPr id="4" name="Text 1"/>
          <p:cNvSpPr txBox="1"/>
          <p:nvPr/>
        </p:nvSpPr>
        <p:spPr>
          <a:xfrm>
            <a:off x="812800" y="1117600"/>
            <a:ext cx="10566400" cy="635000"/>
          </a:xfrm>
          <a:prstGeom prst="rect">
            <a:avLst/>
          </a:prstGeom>
          <a:noFill/>
          <a:ln/>
        </p:spPr>
        <p:txBody>
          <a:bodyPr wrap="square" lIns="0" tIns="0" rIns="0" bIns="0" rtlCol="0" anchor="t"/>
          <a:lstStyle/>
          <a:p>
            <a:pPr algn="l" indent="0" marL="0">
              <a:lnSpc>
                <a:spcPct val="105000"/>
              </a:lnSpc>
              <a:buNone/>
            </a:pPr>
            <a:r>
              <a:rPr lang="en-US" sz="3600" b="1" dirty="0">
                <a:solidFill>
                  <a:srgbClr val="0B1220"/>
                </a:solidFill>
                <a:latin typeface="Arial" pitchFamily="34" charset="0"/>
                <a:ea typeface="Arial" pitchFamily="34" charset="-122"/>
                <a:cs typeface="Arial" pitchFamily="34" charset="-120"/>
              </a:rPr>
              <a:t>Cloud, Network and Forensics</a:t>
            </a:r>
            <a:endParaRPr lang="en-US" sz="3600" dirty="0"/>
          </a:p>
        </p:txBody>
      </p:sp>
      <p:sp>
        <p:nvSpPr>
          <p:cNvPr id="5" name="Shape 2"/>
          <p:cNvSpPr/>
          <p:nvPr/>
        </p:nvSpPr>
        <p:spPr>
          <a:xfrm>
            <a:off x="812800" y="2032000"/>
            <a:ext cx="3420533" cy="1270000"/>
          </a:xfrm>
          <a:prstGeom prst="roundRect">
            <a:avLst>
              <a:gd name="adj" fmla="val 10000"/>
            </a:avLst>
          </a:prstGeom>
          <a:solidFill>
            <a:srgbClr val="FDFEFF"/>
          </a:solidFill>
          <a:ln w="9525">
            <a:solidFill>
              <a:srgbClr val="DCE3EA"/>
            </a:solidFill>
            <a:prstDash val="solid"/>
          </a:ln>
        </p:spPr>
      </p:sp>
      <p:pic>
        <p:nvPicPr>
          <p:cNvPr id="6" name="Image 0" descr="/private/tmp/claude-501/-Users-saikiran/ac7628c3-4612-4f8b-91c8-cde531ac311b/scratchpad/icons/Cloud-0E7490.png">    </p:cNvPr>
          <p:cNvPicPr>
            <a:picLocks noChangeAspect="1"/>
          </p:cNvPicPr>
          <p:nvPr/>
        </p:nvPicPr>
        <p:blipFill>
          <a:blip r:embed="rId1"/>
          <a:stretch>
            <a:fillRect/>
          </a:stretch>
        </p:blipFill>
        <p:spPr>
          <a:xfrm>
            <a:off x="1016000" y="2235200"/>
            <a:ext cx="228600" cy="228600"/>
          </a:xfrm>
          <a:prstGeom prst="rect">
            <a:avLst/>
          </a:prstGeom>
        </p:spPr>
      </p:pic>
      <p:sp>
        <p:nvSpPr>
          <p:cNvPr id="7" name="Text 3"/>
          <p:cNvSpPr txBox="1"/>
          <p:nvPr/>
        </p:nvSpPr>
        <p:spPr>
          <a:xfrm>
            <a:off x="1333500" y="2209800"/>
            <a:ext cx="2722033" cy="292100"/>
          </a:xfrm>
          <a:prstGeom prst="rect">
            <a:avLst/>
          </a:prstGeom>
          <a:noFill/>
          <a:ln/>
        </p:spPr>
        <p:txBody>
          <a:bodyPr wrap="square" lIns="0" tIns="0" rIns="0" bIns="0" rtlCol="0" anchor="t"/>
          <a:lstStyle/>
          <a:p>
            <a:pPr algn="l" indent="0" marL="0">
              <a:lnSpc>
                <a:spcPct val="115000"/>
              </a:lnSpc>
              <a:buNone/>
            </a:pPr>
            <a:r>
              <a:rPr lang="en-US" sz="1600" b="1" dirty="0">
                <a:solidFill>
                  <a:srgbClr val="0B1220"/>
                </a:solidFill>
                <a:latin typeface="Arial" pitchFamily="34" charset="0"/>
                <a:ea typeface="Arial" pitchFamily="34" charset="-122"/>
                <a:cs typeface="Arial" pitchFamily="34" charset="-120"/>
              </a:rPr>
              <a:t>Cloud Posture</a:t>
            </a:r>
            <a:endParaRPr lang="en-US" sz="1600" dirty="0"/>
          </a:p>
        </p:txBody>
      </p:sp>
      <p:sp>
        <p:nvSpPr>
          <p:cNvPr id="8" name="Text 4"/>
          <p:cNvSpPr txBox="1"/>
          <p:nvPr/>
        </p:nvSpPr>
        <p:spPr>
          <a:xfrm>
            <a:off x="1016000" y="2603500"/>
            <a:ext cx="3014133" cy="571500"/>
          </a:xfrm>
          <a:prstGeom prst="rect">
            <a:avLst/>
          </a:prstGeom>
          <a:noFill/>
          <a:ln/>
        </p:spPr>
        <p:txBody>
          <a:bodyPr wrap="square" lIns="0" tIns="0" rIns="0" bIns="0" rtlCol="0" anchor="t"/>
          <a:lstStyle/>
          <a:p>
            <a:pPr algn="l" indent="0" marL="0">
              <a:lnSpc>
                <a:spcPct val="130000"/>
              </a:lnSpc>
              <a:buNone/>
            </a:pPr>
            <a:r>
              <a:rPr lang="en-US" sz="1200" dirty="0">
                <a:solidFill>
                  <a:srgbClr val="3D4A5C"/>
                </a:solidFill>
                <a:latin typeface="Arial" pitchFamily="34" charset="0"/>
                <a:ea typeface="Arial" pitchFamily="34" charset="-122"/>
                <a:cs typeface="Arial" pitchFamily="34" charset="-120"/>
              </a:rPr>
              <a:t>CSPM and CNAPP reviews and hardening for AWS, Azure and GCP.</a:t>
            </a:r>
            <a:endParaRPr lang="en-US" sz="1200" dirty="0"/>
          </a:p>
        </p:txBody>
      </p:sp>
      <p:sp>
        <p:nvSpPr>
          <p:cNvPr id="9" name="Shape 5"/>
          <p:cNvSpPr/>
          <p:nvPr/>
        </p:nvSpPr>
        <p:spPr>
          <a:xfrm>
            <a:off x="4385733" y="2032000"/>
            <a:ext cx="3420533" cy="1270000"/>
          </a:xfrm>
          <a:prstGeom prst="roundRect">
            <a:avLst>
              <a:gd name="adj" fmla="val 10000"/>
            </a:avLst>
          </a:prstGeom>
          <a:solidFill>
            <a:srgbClr val="FDFEFF"/>
          </a:solidFill>
          <a:ln w="9525">
            <a:solidFill>
              <a:srgbClr val="DCE3EA"/>
            </a:solidFill>
            <a:prstDash val="solid"/>
          </a:ln>
        </p:spPr>
      </p:sp>
      <p:pic>
        <p:nvPicPr>
          <p:cNvPr id="10" name="Image 1" descr="/private/tmp/claude-501/-Users-saikiran/ac7628c3-4612-4f8b-91c8-cde531ac311b/scratchpad/icons/Settings-0E7490.png">    </p:cNvPr>
          <p:cNvPicPr>
            <a:picLocks noChangeAspect="1"/>
          </p:cNvPicPr>
          <p:nvPr/>
        </p:nvPicPr>
        <p:blipFill>
          <a:blip r:embed="rId2"/>
          <a:stretch>
            <a:fillRect/>
          </a:stretch>
        </p:blipFill>
        <p:spPr>
          <a:xfrm>
            <a:off x="4588933" y="2235200"/>
            <a:ext cx="228600" cy="228600"/>
          </a:xfrm>
          <a:prstGeom prst="rect">
            <a:avLst/>
          </a:prstGeom>
        </p:spPr>
      </p:pic>
      <p:sp>
        <p:nvSpPr>
          <p:cNvPr id="11" name="Text 6"/>
          <p:cNvSpPr txBox="1"/>
          <p:nvPr/>
        </p:nvSpPr>
        <p:spPr>
          <a:xfrm>
            <a:off x="4906433" y="2209800"/>
            <a:ext cx="2722033" cy="292100"/>
          </a:xfrm>
          <a:prstGeom prst="rect">
            <a:avLst/>
          </a:prstGeom>
          <a:noFill/>
          <a:ln/>
        </p:spPr>
        <p:txBody>
          <a:bodyPr wrap="square" lIns="0" tIns="0" rIns="0" bIns="0" rtlCol="0" anchor="t"/>
          <a:lstStyle/>
          <a:p>
            <a:pPr algn="l" indent="0" marL="0">
              <a:lnSpc>
                <a:spcPct val="115000"/>
              </a:lnSpc>
              <a:buNone/>
            </a:pPr>
            <a:r>
              <a:rPr lang="en-US" sz="1600" b="1" dirty="0">
                <a:solidFill>
                  <a:srgbClr val="0B1220"/>
                </a:solidFill>
                <a:latin typeface="Arial" pitchFamily="34" charset="0"/>
                <a:ea typeface="Arial" pitchFamily="34" charset="-122"/>
                <a:cs typeface="Arial" pitchFamily="34" charset="-120"/>
              </a:rPr>
              <a:t>Containers, K8s</a:t>
            </a:r>
            <a:endParaRPr lang="en-US" sz="1600" dirty="0"/>
          </a:p>
        </p:txBody>
      </p:sp>
      <p:sp>
        <p:nvSpPr>
          <p:cNvPr id="12" name="Text 7"/>
          <p:cNvSpPr txBox="1"/>
          <p:nvPr/>
        </p:nvSpPr>
        <p:spPr>
          <a:xfrm>
            <a:off x="4588933" y="2603500"/>
            <a:ext cx="3014133" cy="571500"/>
          </a:xfrm>
          <a:prstGeom prst="rect">
            <a:avLst/>
          </a:prstGeom>
          <a:noFill/>
          <a:ln/>
        </p:spPr>
        <p:txBody>
          <a:bodyPr wrap="square" lIns="0" tIns="0" rIns="0" bIns="0" rtlCol="0" anchor="t"/>
          <a:lstStyle/>
          <a:p>
            <a:pPr algn="l" indent="0" marL="0">
              <a:lnSpc>
                <a:spcPct val="130000"/>
              </a:lnSpc>
              <a:buNone/>
            </a:pPr>
            <a:r>
              <a:rPr lang="en-US" sz="1200" dirty="0">
                <a:solidFill>
                  <a:srgbClr val="3D4A5C"/>
                </a:solidFill>
                <a:latin typeface="Arial" pitchFamily="34" charset="0"/>
                <a:ea typeface="Arial" pitchFamily="34" charset="-122"/>
                <a:cs typeface="Arial" pitchFamily="34" charset="-120"/>
              </a:rPr>
              <a:t>Image scanning, cluster hardening and runtime protection.</a:t>
            </a:r>
            <a:endParaRPr lang="en-US" sz="1200" dirty="0"/>
          </a:p>
        </p:txBody>
      </p:sp>
      <p:sp>
        <p:nvSpPr>
          <p:cNvPr id="13" name="Shape 8"/>
          <p:cNvSpPr/>
          <p:nvPr/>
        </p:nvSpPr>
        <p:spPr>
          <a:xfrm>
            <a:off x="7958667" y="2032000"/>
            <a:ext cx="3420533" cy="1270000"/>
          </a:xfrm>
          <a:prstGeom prst="roundRect">
            <a:avLst>
              <a:gd name="adj" fmla="val 10000"/>
            </a:avLst>
          </a:prstGeom>
          <a:solidFill>
            <a:srgbClr val="FDFEFF"/>
          </a:solidFill>
          <a:ln w="9525">
            <a:solidFill>
              <a:srgbClr val="DCE3EA"/>
            </a:solidFill>
            <a:prstDash val="solid"/>
          </a:ln>
        </p:spPr>
      </p:sp>
      <p:pic>
        <p:nvPicPr>
          <p:cNvPr id="14" name="Image 2" descr="/private/tmp/claude-501/-Users-saikiran/ac7628c3-4612-4f8b-91c8-cde531ac311b/scratchpad/icons/Code-0E7490.png">    </p:cNvPr>
          <p:cNvPicPr>
            <a:picLocks noChangeAspect="1"/>
          </p:cNvPicPr>
          <p:nvPr/>
        </p:nvPicPr>
        <p:blipFill>
          <a:blip r:embed="rId3"/>
          <a:stretch>
            <a:fillRect/>
          </a:stretch>
        </p:blipFill>
        <p:spPr>
          <a:xfrm>
            <a:off x="8161867" y="2235200"/>
            <a:ext cx="228600" cy="228600"/>
          </a:xfrm>
          <a:prstGeom prst="rect">
            <a:avLst/>
          </a:prstGeom>
        </p:spPr>
      </p:pic>
      <p:sp>
        <p:nvSpPr>
          <p:cNvPr id="15" name="Text 9"/>
          <p:cNvSpPr txBox="1"/>
          <p:nvPr/>
        </p:nvSpPr>
        <p:spPr>
          <a:xfrm>
            <a:off x="8479367" y="2209800"/>
            <a:ext cx="2722033" cy="292100"/>
          </a:xfrm>
          <a:prstGeom prst="rect">
            <a:avLst/>
          </a:prstGeom>
          <a:noFill/>
          <a:ln/>
        </p:spPr>
        <p:txBody>
          <a:bodyPr wrap="square" lIns="0" tIns="0" rIns="0" bIns="0" rtlCol="0" anchor="t"/>
          <a:lstStyle/>
          <a:p>
            <a:pPr algn="l" indent="0" marL="0">
              <a:lnSpc>
                <a:spcPct val="115000"/>
              </a:lnSpc>
              <a:buNone/>
            </a:pPr>
            <a:r>
              <a:rPr lang="en-US" sz="1600" b="1" dirty="0">
                <a:solidFill>
                  <a:srgbClr val="0B1220"/>
                </a:solidFill>
                <a:latin typeface="Arial" pitchFamily="34" charset="0"/>
                <a:ea typeface="Arial" pitchFamily="34" charset="-122"/>
                <a:cs typeface="Arial" pitchFamily="34" charset="-120"/>
              </a:rPr>
              <a:t>DevSecOps</a:t>
            </a:r>
            <a:endParaRPr lang="en-US" sz="1600" dirty="0"/>
          </a:p>
        </p:txBody>
      </p:sp>
      <p:sp>
        <p:nvSpPr>
          <p:cNvPr id="16" name="Text 10"/>
          <p:cNvSpPr txBox="1"/>
          <p:nvPr/>
        </p:nvSpPr>
        <p:spPr>
          <a:xfrm>
            <a:off x="8161867" y="2603500"/>
            <a:ext cx="3014133" cy="571500"/>
          </a:xfrm>
          <a:prstGeom prst="rect">
            <a:avLst/>
          </a:prstGeom>
          <a:noFill/>
          <a:ln/>
        </p:spPr>
        <p:txBody>
          <a:bodyPr wrap="square" lIns="0" tIns="0" rIns="0" bIns="0" rtlCol="0" anchor="t"/>
          <a:lstStyle/>
          <a:p>
            <a:pPr algn="l" indent="0" marL="0">
              <a:lnSpc>
                <a:spcPct val="130000"/>
              </a:lnSpc>
              <a:buNone/>
            </a:pPr>
            <a:r>
              <a:rPr lang="en-US" sz="1200" dirty="0">
                <a:solidFill>
                  <a:srgbClr val="3D4A5C"/>
                </a:solidFill>
                <a:latin typeface="Arial" pitchFamily="34" charset="0"/>
                <a:ea typeface="Arial" pitchFamily="34" charset="-122"/>
                <a:cs typeface="Arial" pitchFamily="34" charset="-120"/>
              </a:rPr>
              <a:t>Security gates in CI/CD: SAST, DAST, SCA, secrets and IaC scanning.</a:t>
            </a:r>
            <a:endParaRPr lang="en-US" sz="1200" dirty="0"/>
          </a:p>
        </p:txBody>
      </p:sp>
      <p:sp>
        <p:nvSpPr>
          <p:cNvPr id="17" name="Shape 11"/>
          <p:cNvSpPr/>
          <p:nvPr/>
        </p:nvSpPr>
        <p:spPr>
          <a:xfrm>
            <a:off x="812800" y="3454400"/>
            <a:ext cx="3420533" cy="1270000"/>
          </a:xfrm>
          <a:prstGeom prst="roundRect">
            <a:avLst>
              <a:gd name="adj" fmla="val 10000"/>
            </a:avLst>
          </a:prstGeom>
          <a:solidFill>
            <a:srgbClr val="FDFEFF"/>
          </a:solidFill>
          <a:ln w="9525">
            <a:solidFill>
              <a:srgbClr val="DCE3EA"/>
            </a:solidFill>
            <a:prstDash val="solid"/>
          </a:ln>
        </p:spPr>
      </p:sp>
      <p:pic>
        <p:nvPicPr>
          <p:cNvPr id="18" name="Image 3" descr="/private/tmp/claude-501/-Users-saikiran/ac7628c3-4612-4f8b-91c8-cde531ac311b/scratchpad/icons/Link-0E7490.png">    </p:cNvPr>
          <p:cNvPicPr>
            <a:picLocks noChangeAspect="1"/>
          </p:cNvPicPr>
          <p:nvPr/>
        </p:nvPicPr>
        <p:blipFill>
          <a:blip r:embed="rId4"/>
          <a:stretch>
            <a:fillRect/>
          </a:stretch>
        </p:blipFill>
        <p:spPr>
          <a:xfrm>
            <a:off x="1016000" y="3657600"/>
            <a:ext cx="228600" cy="228600"/>
          </a:xfrm>
          <a:prstGeom prst="rect">
            <a:avLst/>
          </a:prstGeom>
        </p:spPr>
      </p:pic>
      <p:sp>
        <p:nvSpPr>
          <p:cNvPr id="19" name="Text 12"/>
          <p:cNvSpPr txBox="1"/>
          <p:nvPr/>
        </p:nvSpPr>
        <p:spPr>
          <a:xfrm>
            <a:off x="1333500" y="3632200"/>
            <a:ext cx="2722033" cy="292100"/>
          </a:xfrm>
          <a:prstGeom prst="rect">
            <a:avLst/>
          </a:prstGeom>
          <a:noFill/>
          <a:ln/>
        </p:spPr>
        <p:txBody>
          <a:bodyPr wrap="square" lIns="0" tIns="0" rIns="0" bIns="0" rtlCol="0" anchor="t"/>
          <a:lstStyle/>
          <a:p>
            <a:pPr algn="l" indent="0" marL="0">
              <a:lnSpc>
                <a:spcPct val="115000"/>
              </a:lnSpc>
              <a:buNone/>
            </a:pPr>
            <a:r>
              <a:rPr lang="en-US" sz="1600" b="1" dirty="0">
                <a:solidFill>
                  <a:srgbClr val="0B1220"/>
                </a:solidFill>
                <a:latin typeface="Arial" pitchFamily="34" charset="0"/>
                <a:ea typeface="Arial" pitchFamily="34" charset="-122"/>
                <a:cs typeface="Arial" pitchFamily="34" charset="-120"/>
              </a:rPr>
              <a:t>Network Security</a:t>
            </a:r>
            <a:endParaRPr lang="en-US" sz="1600" dirty="0"/>
          </a:p>
        </p:txBody>
      </p:sp>
      <p:sp>
        <p:nvSpPr>
          <p:cNvPr id="20" name="Text 13"/>
          <p:cNvSpPr txBox="1"/>
          <p:nvPr/>
        </p:nvSpPr>
        <p:spPr>
          <a:xfrm>
            <a:off x="1016000" y="4025900"/>
            <a:ext cx="3014133" cy="571500"/>
          </a:xfrm>
          <a:prstGeom prst="rect">
            <a:avLst/>
          </a:prstGeom>
          <a:noFill/>
          <a:ln/>
        </p:spPr>
        <p:txBody>
          <a:bodyPr wrap="square" lIns="0" tIns="0" rIns="0" bIns="0" rtlCol="0" anchor="t"/>
          <a:lstStyle/>
          <a:p>
            <a:pPr algn="l" indent="0" marL="0">
              <a:lnSpc>
                <a:spcPct val="130000"/>
              </a:lnSpc>
              <a:buNone/>
            </a:pPr>
            <a:r>
              <a:rPr lang="en-US" sz="1200" dirty="0">
                <a:solidFill>
                  <a:srgbClr val="3D4A5C"/>
                </a:solidFill>
                <a:latin typeface="Arial" pitchFamily="34" charset="0"/>
                <a:ea typeface="Arial" pitchFamily="34" charset="-122"/>
                <a:cs typeface="Arial" pitchFamily="34" charset="-120"/>
              </a:rPr>
              <a:t>Firewall, segmentation, VPN and secure SD-WAN architecture.</a:t>
            </a:r>
            <a:endParaRPr lang="en-US" sz="1200" dirty="0"/>
          </a:p>
        </p:txBody>
      </p:sp>
      <p:sp>
        <p:nvSpPr>
          <p:cNvPr id="21" name="Shape 14"/>
          <p:cNvSpPr/>
          <p:nvPr/>
        </p:nvSpPr>
        <p:spPr>
          <a:xfrm>
            <a:off x="4385733" y="3454400"/>
            <a:ext cx="3420533" cy="1270000"/>
          </a:xfrm>
          <a:prstGeom prst="roundRect">
            <a:avLst>
              <a:gd name="adj" fmla="val 10000"/>
            </a:avLst>
          </a:prstGeom>
          <a:solidFill>
            <a:srgbClr val="FDFEFF"/>
          </a:solidFill>
          <a:ln w="9525">
            <a:solidFill>
              <a:srgbClr val="DCE3EA"/>
            </a:solidFill>
            <a:prstDash val="solid"/>
          </a:ln>
        </p:spPr>
      </p:sp>
      <p:pic>
        <p:nvPicPr>
          <p:cNvPr id="22" name="Image 4" descr="/private/tmp/claude-501/-Users-saikiran/ac7628c3-4612-4f8b-91c8-cde531ac311b/scratchpad/icons/Search-0E7490.png">    </p:cNvPr>
          <p:cNvPicPr>
            <a:picLocks noChangeAspect="1"/>
          </p:cNvPicPr>
          <p:nvPr/>
        </p:nvPicPr>
        <p:blipFill>
          <a:blip r:embed="rId5"/>
          <a:stretch>
            <a:fillRect/>
          </a:stretch>
        </p:blipFill>
        <p:spPr>
          <a:xfrm>
            <a:off x="4588933" y="3657600"/>
            <a:ext cx="228600" cy="228600"/>
          </a:xfrm>
          <a:prstGeom prst="rect">
            <a:avLst/>
          </a:prstGeom>
        </p:spPr>
      </p:pic>
      <p:sp>
        <p:nvSpPr>
          <p:cNvPr id="23" name="Text 15"/>
          <p:cNvSpPr txBox="1"/>
          <p:nvPr/>
        </p:nvSpPr>
        <p:spPr>
          <a:xfrm>
            <a:off x="4906433" y="3632200"/>
            <a:ext cx="2722033" cy="292100"/>
          </a:xfrm>
          <a:prstGeom prst="rect">
            <a:avLst/>
          </a:prstGeom>
          <a:noFill/>
          <a:ln/>
        </p:spPr>
        <p:txBody>
          <a:bodyPr wrap="square" lIns="0" tIns="0" rIns="0" bIns="0" rtlCol="0" anchor="t"/>
          <a:lstStyle/>
          <a:p>
            <a:pPr algn="l" indent="0" marL="0">
              <a:lnSpc>
                <a:spcPct val="115000"/>
              </a:lnSpc>
              <a:buNone/>
            </a:pPr>
            <a:r>
              <a:rPr lang="en-US" sz="1600" b="1" dirty="0">
                <a:solidFill>
                  <a:srgbClr val="0B1220"/>
                </a:solidFill>
                <a:latin typeface="Arial" pitchFamily="34" charset="0"/>
                <a:ea typeface="Arial" pitchFamily="34" charset="-122"/>
                <a:cs typeface="Arial" pitchFamily="34" charset="-120"/>
              </a:rPr>
              <a:t>DFIR</a:t>
            </a:r>
            <a:endParaRPr lang="en-US" sz="1600" dirty="0"/>
          </a:p>
        </p:txBody>
      </p:sp>
      <p:sp>
        <p:nvSpPr>
          <p:cNvPr id="24" name="Text 16"/>
          <p:cNvSpPr txBox="1"/>
          <p:nvPr/>
        </p:nvSpPr>
        <p:spPr>
          <a:xfrm>
            <a:off x="4588933" y="4025900"/>
            <a:ext cx="3014133" cy="571500"/>
          </a:xfrm>
          <a:prstGeom prst="rect">
            <a:avLst/>
          </a:prstGeom>
          <a:noFill/>
          <a:ln/>
        </p:spPr>
        <p:txBody>
          <a:bodyPr wrap="square" lIns="0" tIns="0" rIns="0" bIns="0" rtlCol="0" anchor="t"/>
          <a:lstStyle/>
          <a:p>
            <a:pPr algn="l" indent="0" marL="0">
              <a:lnSpc>
                <a:spcPct val="130000"/>
              </a:lnSpc>
              <a:buNone/>
            </a:pPr>
            <a:r>
              <a:rPr lang="en-US" sz="1200" dirty="0">
                <a:solidFill>
                  <a:srgbClr val="3D4A5C"/>
                </a:solidFill>
                <a:latin typeface="Arial" pitchFamily="34" charset="0"/>
                <a:ea typeface="Arial" pitchFamily="34" charset="-122"/>
                <a:cs typeface="Arial" pitchFamily="34" charset="-120"/>
              </a:rPr>
              <a:t>Digital, mobile and network forensics with evidence-grade handling.</a:t>
            </a:r>
            <a:endParaRPr lang="en-US" sz="1200" dirty="0"/>
          </a:p>
        </p:txBody>
      </p:sp>
      <p:sp>
        <p:nvSpPr>
          <p:cNvPr id="25" name="Shape 17"/>
          <p:cNvSpPr/>
          <p:nvPr/>
        </p:nvSpPr>
        <p:spPr>
          <a:xfrm>
            <a:off x="7958667" y="3454400"/>
            <a:ext cx="3420533" cy="1270000"/>
          </a:xfrm>
          <a:prstGeom prst="roundRect">
            <a:avLst>
              <a:gd name="adj" fmla="val 10000"/>
            </a:avLst>
          </a:prstGeom>
          <a:solidFill>
            <a:srgbClr val="FDFEFF"/>
          </a:solidFill>
          <a:ln w="9525">
            <a:solidFill>
              <a:srgbClr val="DCE3EA"/>
            </a:solidFill>
            <a:prstDash val="solid"/>
          </a:ln>
        </p:spPr>
      </p:sp>
      <p:pic>
        <p:nvPicPr>
          <p:cNvPr id="26" name="Image 5" descr="/private/tmp/claude-501/-Users-saikiran/ac7628c3-4612-4f8b-91c8-cde531ac311b/scratchpad/icons/Warning-B45309.png">    </p:cNvPr>
          <p:cNvPicPr>
            <a:picLocks noChangeAspect="1"/>
          </p:cNvPicPr>
          <p:nvPr/>
        </p:nvPicPr>
        <p:blipFill>
          <a:blip r:embed="rId6"/>
          <a:stretch>
            <a:fillRect/>
          </a:stretch>
        </p:blipFill>
        <p:spPr>
          <a:xfrm>
            <a:off x="8161867" y="3657600"/>
            <a:ext cx="228600" cy="228600"/>
          </a:xfrm>
          <a:prstGeom prst="rect">
            <a:avLst/>
          </a:prstGeom>
        </p:spPr>
      </p:pic>
      <p:sp>
        <p:nvSpPr>
          <p:cNvPr id="27" name="Text 18"/>
          <p:cNvSpPr txBox="1"/>
          <p:nvPr/>
        </p:nvSpPr>
        <p:spPr>
          <a:xfrm>
            <a:off x="8479367" y="3632200"/>
            <a:ext cx="2722033" cy="292100"/>
          </a:xfrm>
          <a:prstGeom prst="rect">
            <a:avLst/>
          </a:prstGeom>
          <a:noFill/>
          <a:ln/>
        </p:spPr>
        <p:txBody>
          <a:bodyPr wrap="square" lIns="0" tIns="0" rIns="0" bIns="0" rtlCol="0" anchor="t"/>
          <a:lstStyle/>
          <a:p>
            <a:pPr algn="l" indent="0" marL="0">
              <a:lnSpc>
                <a:spcPct val="115000"/>
              </a:lnSpc>
              <a:buNone/>
            </a:pPr>
            <a:r>
              <a:rPr lang="en-US" sz="1600" b="1" dirty="0">
                <a:solidFill>
                  <a:srgbClr val="0B1220"/>
                </a:solidFill>
                <a:latin typeface="Arial" pitchFamily="34" charset="0"/>
                <a:ea typeface="Arial" pitchFamily="34" charset="-122"/>
                <a:cs typeface="Arial" pitchFamily="34" charset="-120"/>
              </a:rPr>
              <a:t>Malware Analysis</a:t>
            </a:r>
            <a:endParaRPr lang="en-US" sz="1600" dirty="0"/>
          </a:p>
        </p:txBody>
      </p:sp>
      <p:sp>
        <p:nvSpPr>
          <p:cNvPr id="28" name="Text 19"/>
          <p:cNvSpPr txBox="1"/>
          <p:nvPr/>
        </p:nvSpPr>
        <p:spPr>
          <a:xfrm>
            <a:off x="8161867" y="4025900"/>
            <a:ext cx="3014133" cy="571500"/>
          </a:xfrm>
          <a:prstGeom prst="rect">
            <a:avLst/>
          </a:prstGeom>
          <a:noFill/>
          <a:ln/>
        </p:spPr>
        <p:txBody>
          <a:bodyPr wrap="square" lIns="0" tIns="0" rIns="0" bIns="0" rtlCol="0" anchor="t"/>
          <a:lstStyle/>
          <a:p>
            <a:pPr algn="l" indent="0" marL="0">
              <a:lnSpc>
                <a:spcPct val="130000"/>
              </a:lnSpc>
              <a:buNone/>
            </a:pPr>
            <a:r>
              <a:rPr lang="en-US" sz="1200" dirty="0">
                <a:solidFill>
                  <a:srgbClr val="3D4A5C"/>
                </a:solidFill>
                <a:latin typeface="Arial" pitchFamily="34" charset="0"/>
                <a:ea typeface="Arial" pitchFamily="34" charset="-122"/>
                <a:cs typeface="Arial" pitchFamily="34" charset="-120"/>
              </a:rPr>
              <a:t>Static and dynamic analysis and reverse engineering of live threats.</a:t>
            </a:r>
            <a:endParaRPr lang="en-US" sz="1200" dirty="0"/>
          </a:p>
        </p:txBody>
      </p:sp>
      <p:sp>
        <p:nvSpPr>
          <p:cNvPr id="29" name="Text 20"/>
          <p:cNvSpPr txBox="1"/>
          <p:nvPr/>
        </p:nvSpPr>
        <p:spPr>
          <a:xfrm>
            <a:off x="812800" y="5067300"/>
            <a:ext cx="848360" cy="215900"/>
          </a:xfrm>
          <a:prstGeom prst="rect">
            <a:avLst/>
          </a:prstGeom>
          <a:noFill/>
          <a:ln/>
        </p:spPr>
        <p:txBody>
          <a:bodyPr wrap="square" lIns="0" tIns="0" rIns="0" bIns="0" rtlCol="0" anchor="t"/>
          <a:lstStyle/>
          <a:p>
            <a:pPr algn="l" indent="0" marL="0">
              <a:lnSpc>
                <a:spcPct val="115000"/>
              </a:lnSpc>
              <a:buNone/>
            </a:pPr>
            <a:r>
              <a:rPr lang="en-US" sz="1200" dirty="0">
                <a:solidFill>
                  <a:srgbClr val="5B6A7E"/>
                </a:solidFill>
                <a:latin typeface="Consolas" pitchFamily="34" charset="0"/>
                <a:ea typeface="Consolas" pitchFamily="34" charset="-122"/>
                <a:cs typeface="Consolas" pitchFamily="34" charset="-120"/>
              </a:rPr>
              <a:t>PLATFORMS</a:t>
            </a:r>
            <a:endParaRPr lang="en-US" sz="1200" dirty="0"/>
          </a:p>
        </p:txBody>
      </p:sp>
      <p:sp>
        <p:nvSpPr>
          <p:cNvPr id="30" name="Shape 21"/>
          <p:cNvSpPr/>
          <p:nvPr/>
        </p:nvSpPr>
        <p:spPr>
          <a:xfrm>
            <a:off x="1750060" y="5016500"/>
            <a:ext cx="553720" cy="317500"/>
          </a:xfrm>
          <a:prstGeom prst="roundRect">
            <a:avLst>
              <a:gd name="adj" fmla="val 50000"/>
            </a:avLst>
          </a:prstGeom>
          <a:solidFill>
            <a:srgbClr val="D9F3F8"/>
          </a:solidFill>
          <a:ln/>
        </p:spPr>
      </p:sp>
      <p:sp>
        <p:nvSpPr>
          <p:cNvPr id="31" name="Text 22"/>
          <p:cNvSpPr txBox="1"/>
          <p:nvPr/>
        </p:nvSpPr>
        <p:spPr>
          <a:xfrm>
            <a:off x="1750060" y="5067300"/>
            <a:ext cx="553720" cy="215900"/>
          </a:xfrm>
          <a:prstGeom prst="rect">
            <a:avLst/>
          </a:prstGeom>
          <a:noFill/>
          <a:ln/>
        </p:spPr>
        <p:txBody>
          <a:bodyPr wrap="square" lIns="0" tIns="0" rIns="0" bIns="0" rtlCol="0" anchor="t"/>
          <a:lstStyle/>
          <a:p>
            <a:pPr algn="ctr" indent="0" marL="0">
              <a:lnSpc>
                <a:spcPct val="115000"/>
              </a:lnSpc>
              <a:buNone/>
            </a:pPr>
            <a:r>
              <a:rPr lang="en-US" sz="1200" dirty="0">
                <a:solidFill>
                  <a:srgbClr val="0B4F5E"/>
                </a:solidFill>
                <a:latin typeface="Consolas" pitchFamily="34" charset="0"/>
                <a:ea typeface="Consolas" pitchFamily="34" charset="-122"/>
                <a:cs typeface="Consolas" pitchFamily="34" charset="-120"/>
              </a:rPr>
              <a:t>AWS</a:t>
            </a:r>
            <a:endParaRPr lang="en-US" sz="1200" dirty="0"/>
          </a:p>
        </p:txBody>
      </p:sp>
      <p:sp>
        <p:nvSpPr>
          <p:cNvPr id="32" name="Shape 23"/>
          <p:cNvSpPr/>
          <p:nvPr/>
        </p:nvSpPr>
        <p:spPr>
          <a:xfrm>
            <a:off x="2392680" y="5016500"/>
            <a:ext cx="736600" cy="317500"/>
          </a:xfrm>
          <a:prstGeom prst="roundRect">
            <a:avLst>
              <a:gd name="adj" fmla="val 50000"/>
            </a:avLst>
          </a:prstGeom>
          <a:solidFill>
            <a:srgbClr val="D9F3F8"/>
          </a:solidFill>
          <a:ln/>
        </p:spPr>
      </p:sp>
      <p:sp>
        <p:nvSpPr>
          <p:cNvPr id="33" name="Text 24"/>
          <p:cNvSpPr txBox="1"/>
          <p:nvPr/>
        </p:nvSpPr>
        <p:spPr>
          <a:xfrm>
            <a:off x="2392680" y="5067300"/>
            <a:ext cx="736600" cy="215900"/>
          </a:xfrm>
          <a:prstGeom prst="rect">
            <a:avLst/>
          </a:prstGeom>
          <a:noFill/>
          <a:ln/>
        </p:spPr>
        <p:txBody>
          <a:bodyPr wrap="square" lIns="0" tIns="0" rIns="0" bIns="0" rtlCol="0" anchor="t"/>
          <a:lstStyle/>
          <a:p>
            <a:pPr algn="ctr" indent="0" marL="0">
              <a:lnSpc>
                <a:spcPct val="115000"/>
              </a:lnSpc>
              <a:buNone/>
            </a:pPr>
            <a:r>
              <a:rPr lang="en-US" sz="1200" dirty="0">
                <a:solidFill>
                  <a:srgbClr val="0B4F5E"/>
                </a:solidFill>
                <a:latin typeface="Consolas" pitchFamily="34" charset="0"/>
                <a:ea typeface="Consolas" pitchFamily="34" charset="-122"/>
                <a:cs typeface="Consolas" pitchFamily="34" charset="-120"/>
              </a:rPr>
              <a:t>Azure</a:t>
            </a:r>
            <a:endParaRPr lang="en-US" sz="1200" dirty="0"/>
          </a:p>
        </p:txBody>
      </p:sp>
      <p:sp>
        <p:nvSpPr>
          <p:cNvPr id="34" name="Shape 25"/>
          <p:cNvSpPr/>
          <p:nvPr/>
        </p:nvSpPr>
        <p:spPr>
          <a:xfrm>
            <a:off x="3218180" y="5016500"/>
            <a:ext cx="553720" cy="317500"/>
          </a:xfrm>
          <a:prstGeom prst="roundRect">
            <a:avLst>
              <a:gd name="adj" fmla="val 50000"/>
            </a:avLst>
          </a:prstGeom>
          <a:solidFill>
            <a:srgbClr val="D9F3F8"/>
          </a:solidFill>
          <a:ln/>
        </p:spPr>
      </p:sp>
      <p:sp>
        <p:nvSpPr>
          <p:cNvPr id="35" name="Text 26"/>
          <p:cNvSpPr txBox="1"/>
          <p:nvPr/>
        </p:nvSpPr>
        <p:spPr>
          <a:xfrm>
            <a:off x="3218180" y="5067300"/>
            <a:ext cx="553720" cy="215900"/>
          </a:xfrm>
          <a:prstGeom prst="rect">
            <a:avLst/>
          </a:prstGeom>
          <a:noFill/>
          <a:ln/>
        </p:spPr>
        <p:txBody>
          <a:bodyPr wrap="square" lIns="0" tIns="0" rIns="0" bIns="0" rtlCol="0" anchor="t"/>
          <a:lstStyle/>
          <a:p>
            <a:pPr algn="ctr" indent="0" marL="0">
              <a:lnSpc>
                <a:spcPct val="115000"/>
              </a:lnSpc>
              <a:buNone/>
            </a:pPr>
            <a:r>
              <a:rPr lang="en-US" sz="1200" dirty="0">
                <a:solidFill>
                  <a:srgbClr val="0B4F5E"/>
                </a:solidFill>
                <a:latin typeface="Consolas" pitchFamily="34" charset="0"/>
                <a:ea typeface="Consolas" pitchFamily="34" charset="-122"/>
                <a:cs typeface="Consolas" pitchFamily="34" charset="-120"/>
              </a:rPr>
              <a:t>GCP</a:t>
            </a:r>
            <a:endParaRPr lang="en-US" sz="1200" dirty="0"/>
          </a:p>
        </p:txBody>
      </p:sp>
      <p:sp>
        <p:nvSpPr>
          <p:cNvPr id="36" name="Shape 27"/>
          <p:cNvSpPr/>
          <p:nvPr/>
        </p:nvSpPr>
        <p:spPr>
          <a:xfrm>
            <a:off x="3860800" y="5016500"/>
            <a:ext cx="1193800" cy="317500"/>
          </a:xfrm>
          <a:prstGeom prst="roundRect">
            <a:avLst>
              <a:gd name="adj" fmla="val 50000"/>
            </a:avLst>
          </a:prstGeom>
          <a:solidFill>
            <a:srgbClr val="D9F3F8"/>
          </a:solidFill>
          <a:ln/>
        </p:spPr>
      </p:sp>
      <p:sp>
        <p:nvSpPr>
          <p:cNvPr id="37" name="Text 28"/>
          <p:cNvSpPr txBox="1"/>
          <p:nvPr/>
        </p:nvSpPr>
        <p:spPr>
          <a:xfrm>
            <a:off x="3860800" y="5067300"/>
            <a:ext cx="1193800" cy="215900"/>
          </a:xfrm>
          <a:prstGeom prst="rect">
            <a:avLst/>
          </a:prstGeom>
          <a:noFill/>
          <a:ln/>
        </p:spPr>
        <p:txBody>
          <a:bodyPr wrap="square" lIns="0" tIns="0" rIns="0" bIns="0" rtlCol="0" anchor="t"/>
          <a:lstStyle/>
          <a:p>
            <a:pPr algn="ctr" indent="0" marL="0">
              <a:lnSpc>
                <a:spcPct val="115000"/>
              </a:lnSpc>
              <a:buNone/>
            </a:pPr>
            <a:r>
              <a:rPr lang="en-US" sz="1200" dirty="0">
                <a:solidFill>
                  <a:srgbClr val="0B4F5E"/>
                </a:solidFill>
                <a:latin typeface="Consolas" pitchFamily="34" charset="0"/>
                <a:ea typeface="Consolas" pitchFamily="34" charset="-122"/>
                <a:cs typeface="Consolas" pitchFamily="34" charset="-120"/>
              </a:rPr>
              <a:t>Kubernetes</a:t>
            </a:r>
            <a:endParaRPr lang="en-US" sz="1200" dirty="0"/>
          </a:p>
        </p:txBody>
      </p:sp>
      <p:sp>
        <p:nvSpPr>
          <p:cNvPr id="38" name="Shape 29"/>
          <p:cNvSpPr/>
          <p:nvPr/>
        </p:nvSpPr>
        <p:spPr>
          <a:xfrm>
            <a:off x="5143500" y="5016500"/>
            <a:ext cx="1102360" cy="317500"/>
          </a:xfrm>
          <a:prstGeom prst="roundRect">
            <a:avLst>
              <a:gd name="adj" fmla="val 50000"/>
            </a:avLst>
          </a:prstGeom>
          <a:solidFill>
            <a:srgbClr val="D9F3F8"/>
          </a:solidFill>
          <a:ln/>
        </p:spPr>
      </p:sp>
      <p:sp>
        <p:nvSpPr>
          <p:cNvPr id="39" name="Text 30"/>
          <p:cNvSpPr txBox="1"/>
          <p:nvPr/>
        </p:nvSpPr>
        <p:spPr>
          <a:xfrm>
            <a:off x="5143500" y="5067300"/>
            <a:ext cx="1102360" cy="215900"/>
          </a:xfrm>
          <a:prstGeom prst="rect">
            <a:avLst/>
          </a:prstGeom>
          <a:noFill/>
          <a:ln/>
        </p:spPr>
        <p:txBody>
          <a:bodyPr wrap="square" lIns="0" tIns="0" rIns="0" bIns="0" rtlCol="0" anchor="t"/>
          <a:lstStyle/>
          <a:p>
            <a:pPr algn="ctr" indent="0" marL="0">
              <a:lnSpc>
                <a:spcPct val="115000"/>
              </a:lnSpc>
              <a:buNone/>
            </a:pPr>
            <a:r>
              <a:rPr lang="en-US" sz="1200" dirty="0">
                <a:solidFill>
                  <a:srgbClr val="0B4F5E"/>
                </a:solidFill>
                <a:latin typeface="Consolas" pitchFamily="34" charset="0"/>
                <a:ea typeface="Consolas" pitchFamily="34" charset="-122"/>
                <a:cs typeface="Consolas" pitchFamily="34" charset="-120"/>
              </a:rPr>
              <a:t>Terraform</a:t>
            </a:r>
            <a:endParaRPr lang="en-US" sz="1200" dirty="0"/>
          </a:p>
        </p:txBody>
      </p:sp>
      <p:sp>
        <p:nvSpPr>
          <p:cNvPr id="40" name="Shape 31"/>
          <p:cNvSpPr/>
          <p:nvPr/>
        </p:nvSpPr>
        <p:spPr>
          <a:xfrm>
            <a:off x="6334760" y="5016500"/>
            <a:ext cx="919480" cy="317500"/>
          </a:xfrm>
          <a:prstGeom prst="roundRect">
            <a:avLst>
              <a:gd name="adj" fmla="val 50000"/>
            </a:avLst>
          </a:prstGeom>
          <a:solidFill>
            <a:srgbClr val="D9F3F8"/>
          </a:solidFill>
          <a:ln/>
        </p:spPr>
      </p:sp>
      <p:sp>
        <p:nvSpPr>
          <p:cNvPr id="41" name="Text 32"/>
          <p:cNvSpPr txBox="1"/>
          <p:nvPr/>
        </p:nvSpPr>
        <p:spPr>
          <a:xfrm>
            <a:off x="6334760" y="5067300"/>
            <a:ext cx="919480" cy="215900"/>
          </a:xfrm>
          <a:prstGeom prst="rect">
            <a:avLst/>
          </a:prstGeom>
          <a:noFill/>
          <a:ln/>
        </p:spPr>
        <p:txBody>
          <a:bodyPr wrap="square" lIns="0" tIns="0" rIns="0" bIns="0" rtlCol="0" anchor="t"/>
          <a:lstStyle/>
          <a:p>
            <a:pPr algn="ctr" indent="0" marL="0">
              <a:lnSpc>
                <a:spcPct val="115000"/>
              </a:lnSpc>
              <a:buNone/>
            </a:pPr>
            <a:r>
              <a:rPr lang="en-US" sz="1200" dirty="0">
                <a:solidFill>
                  <a:srgbClr val="0B4F5E"/>
                </a:solidFill>
                <a:latin typeface="Consolas" pitchFamily="34" charset="0"/>
                <a:ea typeface="Consolas" pitchFamily="34" charset="-122"/>
                <a:cs typeface="Consolas" pitchFamily="34" charset="-120"/>
              </a:rPr>
              <a:t>IDA Pro</a:t>
            </a:r>
            <a:endParaRPr lang="en-US" sz="1200" dirty="0"/>
          </a:p>
        </p:txBody>
      </p:sp>
      <p:sp>
        <p:nvSpPr>
          <p:cNvPr id="42" name="Shape 33"/>
          <p:cNvSpPr/>
          <p:nvPr/>
        </p:nvSpPr>
        <p:spPr>
          <a:xfrm>
            <a:off x="812800" y="6134100"/>
            <a:ext cx="10566400" cy="0"/>
          </a:xfrm>
          <a:prstGeom prst="line">
            <a:avLst/>
          </a:prstGeom>
          <a:noFill/>
          <a:ln w="9525">
            <a:solidFill>
              <a:srgbClr val="D5DDE6"/>
            </a:solidFill>
            <a:prstDash val="solid"/>
          </a:ln>
        </p:spPr>
      </p:sp>
      <p:sp>
        <p:nvSpPr>
          <p:cNvPr id="43" name="Text 34"/>
          <p:cNvSpPr txBox="1"/>
          <p:nvPr/>
        </p:nvSpPr>
        <p:spPr>
          <a:xfrm>
            <a:off x="812800" y="6261100"/>
            <a:ext cx="5080000" cy="228600"/>
          </a:xfrm>
          <a:prstGeom prst="rect">
            <a:avLst/>
          </a:prstGeom>
          <a:noFill/>
          <a:ln/>
        </p:spPr>
        <p:txBody>
          <a:bodyPr wrap="square" lIns="0" tIns="0" rIns="0" bIns="0" rtlCol="0" anchor="t"/>
          <a:lstStyle/>
          <a:p>
            <a:pPr algn="l" indent="0" marL="0">
              <a:lnSpc>
                <a:spcPct val="115000"/>
              </a:lnSpc>
              <a:buNone/>
            </a:pPr>
            <a:r>
              <a:rPr lang="en-US" sz="1200" spc="150" kern="0" dirty="0">
                <a:solidFill>
                  <a:srgbClr val="5B6A7E"/>
                </a:solidFill>
                <a:latin typeface="Consolas" pitchFamily="34" charset="0"/>
                <a:ea typeface="Consolas" pitchFamily="34" charset="-122"/>
                <a:cs typeface="Consolas" pitchFamily="34" charset="-120"/>
              </a:rPr>
              <a:t>AMPLIFLY INNOVATIONS × HOME OF CYBER</a:t>
            </a:r>
            <a:endParaRPr lang="en-US" sz="1200" dirty="0"/>
          </a:p>
        </p:txBody>
      </p:sp>
      <p:sp>
        <p:nvSpPr>
          <p:cNvPr id="44" name="Text 35"/>
          <p:cNvSpPr txBox="1"/>
          <p:nvPr/>
        </p:nvSpPr>
        <p:spPr>
          <a:xfrm>
            <a:off x="5080000" y="6261100"/>
            <a:ext cx="4445000" cy="228600"/>
          </a:xfrm>
          <a:prstGeom prst="rect">
            <a:avLst/>
          </a:prstGeom>
          <a:noFill/>
          <a:ln/>
        </p:spPr>
        <p:txBody>
          <a:bodyPr wrap="square" lIns="0" tIns="0" rIns="0" bIns="0" rtlCol="0" anchor="t"/>
          <a:lstStyle/>
          <a:p>
            <a:pPr algn="ctr" indent="0" marL="0">
              <a:lnSpc>
                <a:spcPct val="115000"/>
              </a:lnSpc>
              <a:buNone/>
            </a:pPr>
            <a:r>
              <a:rPr lang="en-US" sz="1200" dirty="0">
                <a:solidFill>
                  <a:srgbClr val="5B6A7E"/>
                </a:solidFill>
                <a:latin typeface="Consolas" pitchFamily="34" charset="0"/>
                <a:ea typeface="Consolas" pitchFamily="34" charset="-122"/>
                <a:cs typeface="Consolas" pitchFamily="34" charset="-120"/>
              </a:rPr>
              <a:t>homeofcyber.com  |  ampliflytech.com</a:t>
            </a:r>
            <a:endParaRPr lang="en-US" sz="1200" dirty="0"/>
          </a:p>
        </p:txBody>
      </p:sp>
      <p:sp>
        <p:nvSpPr>
          <p:cNvPr id="45" name="Text 36"/>
          <p:cNvSpPr txBox="1"/>
          <p:nvPr/>
        </p:nvSpPr>
        <p:spPr>
          <a:xfrm>
            <a:off x="10109200" y="6261100"/>
            <a:ext cx="1270000" cy="228600"/>
          </a:xfrm>
          <a:prstGeom prst="rect">
            <a:avLst/>
          </a:prstGeom>
          <a:noFill/>
          <a:ln/>
        </p:spPr>
        <p:txBody>
          <a:bodyPr wrap="square" lIns="0" tIns="0" rIns="0" bIns="0" rtlCol="0" anchor="t"/>
          <a:lstStyle/>
          <a:p>
            <a:pPr algn="r" indent="0" marL="0">
              <a:lnSpc>
                <a:spcPct val="115000"/>
              </a:lnSpc>
              <a:buNone/>
            </a:pPr>
            <a:r>
              <a:rPr lang="en-US" sz="1200" dirty="0">
                <a:solidFill>
                  <a:srgbClr val="0E7490"/>
                </a:solidFill>
                <a:latin typeface="Consolas" pitchFamily="34" charset="0"/>
                <a:ea typeface="Consolas" pitchFamily="34" charset="-122"/>
                <a:cs typeface="Consolas" pitchFamily="34" charset="-120"/>
              </a:rPr>
              <a:t>10 / 19</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B1220"/>
        </a:solidFill>
      </p:bgPr>
    </p:bg>
    <p:spTree>
      <p:nvGrpSpPr>
        <p:cNvPr id="1" name=""/>
        <p:cNvGrpSpPr/>
        <p:nvPr/>
      </p:nvGrpSpPr>
      <p:grpSpPr>
        <a:xfrm>
          <a:off x="0" y="0"/>
          <a:ext cx="0" cy="0"/>
          <a:chOff x="0" y="0"/>
          <a:chExt cx="0" cy="0"/>
        </a:xfrm>
      </p:grpSpPr>
      <p:sp>
        <p:nvSpPr>
          <p:cNvPr id="3" name="Text 0"/>
          <p:cNvSpPr txBox="1"/>
          <p:nvPr/>
        </p:nvSpPr>
        <p:spPr>
          <a:xfrm>
            <a:off x="812800" y="812800"/>
            <a:ext cx="10566400" cy="254000"/>
          </a:xfrm>
          <a:prstGeom prst="rect">
            <a:avLst/>
          </a:prstGeom>
          <a:noFill/>
          <a:ln/>
        </p:spPr>
        <p:txBody>
          <a:bodyPr wrap="square" lIns="0" tIns="0" rIns="0" bIns="0" rtlCol="0" anchor="t"/>
          <a:lstStyle/>
          <a:p>
            <a:pPr algn="l" indent="0" marL="0">
              <a:lnSpc>
                <a:spcPct val="115000"/>
              </a:lnSpc>
              <a:buNone/>
            </a:pPr>
            <a:r>
              <a:rPr lang="en-US" sz="1200" spc="300" kern="0" dirty="0">
                <a:solidFill>
                  <a:srgbClr val="22D3EE"/>
                </a:solidFill>
                <a:latin typeface="Consolas" pitchFamily="34" charset="0"/>
                <a:ea typeface="Consolas" pitchFamily="34" charset="-122"/>
                <a:cs typeface="Consolas" pitchFamily="34" charset="-120"/>
              </a:rPr>
              <a:t>CYBER DEFENSE · COMPLIANCE</a:t>
            </a:r>
            <a:endParaRPr lang="en-US" sz="1200" dirty="0"/>
          </a:p>
        </p:txBody>
      </p:sp>
      <p:sp>
        <p:nvSpPr>
          <p:cNvPr id="4" name="Text 1"/>
          <p:cNvSpPr txBox="1"/>
          <p:nvPr/>
        </p:nvSpPr>
        <p:spPr>
          <a:xfrm>
            <a:off x="812800" y="1117600"/>
            <a:ext cx="10566400" cy="635000"/>
          </a:xfrm>
          <a:prstGeom prst="rect">
            <a:avLst/>
          </a:prstGeom>
          <a:noFill/>
          <a:ln/>
        </p:spPr>
        <p:txBody>
          <a:bodyPr wrap="square" lIns="0" tIns="0" rIns="0" bIns="0" rtlCol="0" anchor="t"/>
          <a:lstStyle/>
          <a:p>
            <a:pPr algn="l" indent="0" marL="0">
              <a:lnSpc>
                <a:spcPct val="105000"/>
              </a:lnSpc>
              <a:buNone/>
            </a:pPr>
            <a:r>
              <a:rPr lang="en-US" sz="3600" b="1" dirty="0">
                <a:solidFill>
                  <a:srgbClr val="F2F6FA"/>
                </a:solidFill>
                <a:latin typeface="Arial" pitchFamily="34" charset="0"/>
                <a:ea typeface="Arial" pitchFamily="34" charset="-122"/>
                <a:cs typeface="Arial" pitchFamily="34" charset="-120"/>
              </a:rPr>
              <a:t>Governance, Risk and Compliance</a:t>
            </a:r>
            <a:endParaRPr lang="en-US" sz="3600" dirty="0"/>
          </a:p>
        </p:txBody>
      </p:sp>
      <p:sp>
        <p:nvSpPr>
          <p:cNvPr id="5" name="Shape 2"/>
          <p:cNvSpPr/>
          <p:nvPr/>
        </p:nvSpPr>
        <p:spPr>
          <a:xfrm>
            <a:off x="812800" y="2032000"/>
            <a:ext cx="3420533" cy="1079500"/>
          </a:xfrm>
          <a:prstGeom prst="roundRect">
            <a:avLst>
              <a:gd name="adj" fmla="val 11765"/>
            </a:avLst>
          </a:prstGeom>
          <a:solidFill>
            <a:srgbClr val="111A2E"/>
          </a:solidFill>
          <a:ln w="9525">
            <a:solidFill>
              <a:srgbClr val="1E2A44"/>
            </a:solidFill>
            <a:prstDash val="solid"/>
          </a:ln>
        </p:spPr>
      </p:sp>
      <p:pic>
        <p:nvPicPr>
          <p:cNvPr id="6" name="Image 0" descr="/private/tmp/claude-501/-Users-saikiran/ac7628c3-4612-4f8b-91c8-cde531ac311b/scratchpad/icons/Search-22D3EE.png">    </p:cNvPr>
          <p:cNvPicPr>
            <a:picLocks noChangeAspect="1"/>
          </p:cNvPicPr>
          <p:nvPr/>
        </p:nvPicPr>
        <p:blipFill>
          <a:blip r:embed="rId1"/>
          <a:stretch>
            <a:fillRect/>
          </a:stretch>
        </p:blipFill>
        <p:spPr>
          <a:xfrm>
            <a:off x="1016000" y="2235200"/>
            <a:ext cx="228600" cy="228600"/>
          </a:xfrm>
          <a:prstGeom prst="rect">
            <a:avLst/>
          </a:prstGeom>
        </p:spPr>
      </p:pic>
      <p:sp>
        <p:nvSpPr>
          <p:cNvPr id="7" name="Text 3"/>
          <p:cNvSpPr txBox="1"/>
          <p:nvPr/>
        </p:nvSpPr>
        <p:spPr>
          <a:xfrm>
            <a:off x="1333500" y="2209800"/>
            <a:ext cx="2722033" cy="292100"/>
          </a:xfrm>
          <a:prstGeom prst="rect">
            <a:avLst/>
          </a:prstGeom>
          <a:noFill/>
          <a:ln/>
        </p:spPr>
        <p:txBody>
          <a:bodyPr wrap="square" lIns="0" tIns="0" rIns="0" bIns="0" rtlCol="0" anchor="t"/>
          <a:lstStyle/>
          <a:p>
            <a:pPr algn="l" indent="0" marL="0">
              <a:lnSpc>
                <a:spcPct val="115000"/>
              </a:lnSpc>
              <a:buNone/>
            </a:pPr>
            <a:r>
              <a:rPr lang="en-US" sz="1600" b="1" dirty="0">
                <a:solidFill>
                  <a:srgbClr val="F2F6FA"/>
                </a:solidFill>
                <a:latin typeface="Arial" pitchFamily="34" charset="0"/>
                <a:ea typeface="Arial" pitchFamily="34" charset="-122"/>
                <a:cs typeface="Arial" pitchFamily="34" charset="-120"/>
              </a:rPr>
              <a:t>Gap Assessments</a:t>
            </a:r>
            <a:endParaRPr lang="en-US" sz="1600" dirty="0"/>
          </a:p>
        </p:txBody>
      </p:sp>
      <p:sp>
        <p:nvSpPr>
          <p:cNvPr id="8" name="Text 4"/>
          <p:cNvSpPr txBox="1"/>
          <p:nvPr/>
        </p:nvSpPr>
        <p:spPr>
          <a:xfrm>
            <a:off x="1016000" y="2603500"/>
            <a:ext cx="3014133" cy="381000"/>
          </a:xfrm>
          <a:prstGeom prst="rect">
            <a:avLst/>
          </a:prstGeom>
          <a:noFill/>
          <a:ln/>
        </p:spPr>
        <p:txBody>
          <a:bodyPr wrap="square" lIns="0" tIns="0" rIns="0" bIns="0" rtlCol="0" anchor="t"/>
          <a:lstStyle/>
          <a:p>
            <a:pPr algn="l" indent="0" marL="0">
              <a:lnSpc>
                <a:spcPct val="130000"/>
              </a:lnSpc>
              <a:buNone/>
            </a:pPr>
            <a:r>
              <a:rPr lang="en-US" sz="1200" dirty="0">
                <a:solidFill>
                  <a:srgbClr val="B8C4D6"/>
                </a:solidFill>
                <a:latin typeface="Arial" pitchFamily="34" charset="0"/>
                <a:ea typeface="Arial" pitchFamily="34" charset="-122"/>
                <a:cs typeface="Arial" pitchFamily="34" charset="-120"/>
              </a:rPr>
              <a:t>Readiness checks against your target framework.</a:t>
            </a:r>
            <a:endParaRPr lang="en-US" sz="1200" dirty="0"/>
          </a:p>
        </p:txBody>
      </p:sp>
      <p:sp>
        <p:nvSpPr>
          <p:cNvPr id="9" name="Shape 5"/>
          <p:cNvSpPr/>
          <p:nvPr/>
        </p:nvSpPr>
        <p:spPr>
          <a:xfrm>
            <a:off x="4385733" y="2032000"/>
            <a:ext cx="3420533" cy="1079500"/>
          </a:xfrm>
          <a:prstGeom prst="roundRect">
            <a:avLst>
              <a:gd name="adj" fmla="val 11765"/>
            </a:avLst>
          </a:prstGeom>
          <a:solidFill>
            <a:srgbClr val="111A2E"/>
          </a:solidFill>
          <a:ln w="9525">
            <a:solidFill>
              <a:srgbClr val="1E2A44"/>
            </a:solidFill>
            <a:prstDash val="solid"/>
          </a:ln>
        </p:spPr>
      </p:sp>
      <p:pic>
        <p:nvPicPr>
          <p:cNvPr id="10" name="Image 1" descr="/private/tmp/claude-501/-Users-saikiran/ac7628c3-4612-4f8b-91c8-cde531ac311b/scratchpad/icons/CheckCircle-22D3EE.png">    </p:cNvPr>
          <p:cNvPicPr>
            <a:picLocks noChangeAspect="1"/>
          </p:cNvPicPr>
          <p:nvPr/>
        </p:nvPicPr>
        <p:blipFill>
          <a:blip r:embed="rId2"/>
          <a:stretch>
            <a:fillRect/>
          </a:stretch>
        </p:blipFill>
        <p:spPr>
          <a:xfrm>
            <a:off x="4588933" y="2235200"/>
            <a:ext cx="228600" cy="228600"/>
          </a:xfrm>
          <a:prstGeom prst="rect">
            <a:avLst/>
          </a:prstGeom>
        </p:spPr>
      </p:pic>
      <p:sp>
        <p:nvSpPr>
          <p:cNvPr id="11" name="Text 6"/>
          <p:cNvSpPr txBox="1"/>
          <p:nvPr/>
        </p:nvSpPr>
        <p:spPr>
          <a:xfrm>
            <a:off x="4906433" y="2209800"/>
            <a:ext cx="2722033" cy="292100"/>
          </a:xfrm>
          <a:prstGeom prst="rect">
            <a:avLst/>
          </a:prstGeom>
          <a:noFill/>
          <a:ln/>
        </p:spPr>
        <p:txBody>
          <a:bodyPr wrap="square" lIns="0" tIns="0" rIns="0" bIns="0" rtlCol="0" anchor="t"/>
          <a:lstStyle/>
          <a:p>
            <a:pPr algn="l" indent="0" marL="0">
              <a:lnSpc>
                <a:spcPct val="115000"/>
              </a:lnSpc>
              <a:buNone/>
            </a:pPr>
            <a:r>
              <a:rPr lang="en-US" sz="1600" b="1" dirty="0">
                <a:solidFill>
                  <a:srgbClr val="F2F6FA"/>
                </a:solidFill>
                <a:latin typeface="Arial" pitchFamily="34" charset="0"/>
                <a:ea typeface="Arial" pitchFamily="34" charset="-122"/>
                <a:cs typeface="Arial" pitchFamily="34" charset="-120"/>
              </a:rPr>
              <a:t>Audit Readiness</a:t>
            </a:r>
            <a:endParaRPr lang="en-US" sz="1600" dirty="0"/>
          </a:p>
        </p:txBody>
      </p:sp>
      <p:sp>
        <p:nvSpPr>
          <p:cNvPr id="12" name="Text 7"/>
          <p:cNvSpPr txBox="1"/>
          <p:nvPr/>
        </p:nvSpPr>
        <p:spPr>
          <a:xfrm>
            <a:off x="4588933" y="2603500"/>
            <a:ext cx="3014133" cy="381000"/>
          </a:xfrm>
          <a:prstGeom prst="rect">
            <a:avLst/>
          </a:prstGeom>
          <a:noFill/>
          <a:ln/>
        </p:spPr>
        <p:txBody>
          <a:bodyPr wrap="square" lIns="0" tIns="0" rIns="0" bIns="0" rtlCol="0" anchor="t"/>
          <a:lstStyle/>
          <a:p>
            <a:pPr algn="l" indent="0" marL="0">
              <a:lnSpc>
                <a:spcPct val="130000"/>
              </a:lnSpc>
              <a:buNone/>
            </a:pPr>
            <a:r>
              <a:rPr lang="en-US" sz="1200" dirty="0">
                <a:solidFill>
                  <a:srgbClr val="B8C4D6"/>
                </a:solidFill>
                <a:latin typeface="Arial" pitchFamily="34" charset="0"/>
                <a:ea typeface="Arial" pitchFamily="34" charset="-122"/>
                <a:cs typeface="Arial" pitchFamily="34" charset="-120"/>
              </a:rPr>
              <a:t>Controls, evidence and support through the audit.</a:t>
            </a:r>
            <a:endParaRPr lang="en-US" sz="1200" dirty="0"/>
          </a:p>
        </p:txBody>
      </p:sp>
      <p:sp>
        <p:nvSpPr>
          <p:cNvPr id="13" name="Shape 8"/>
          <p:cNvSpPr/>
          <p:nvPr/>
        </p:nvSpPr>
        <p:spPr>
          <a:xfrm>
            <a:off x="7958667" y="2032000"/>
            <a:ext cx="3420533" cy="1079500"/>
          </a:xfrm>
          <a:prstGeom prst="roundRect">
            <a:avLst>
              <a:gd name="adj" fmla="val 11765"/>
            </a:avLst>
          </a:prstGeom>
          <a:solidFill>
            <a:srgbClr val="111A2E"/>
          </a:solidFill>
          <a:ln w="9525">
            <a:solidFill>
              <a:srgbClr val="1E2A44"/>
            </a:solidFill>
            <a:prstDash val="solid"/>
          </a:ln>
        </p:spPr>
      </p:sp>
      <p:pic>
        <p:nvPicPr>
          <p:cNvPr id="14" name="Image 2" descr="/private/tmp/claude-501/-Users-saikiran/ac7628c3-4612-4f8b-91c8-cde531ac311b/scratchpad/icons/Book-22D3EE.png">    </p:cNvPr>
          <p:cNvPicPr>
            <a:picLocks noChangeAspect="1"/>
          </p:cNvPicPr>
          <p:nvPr/>
        </p:nvPicPr>
        <p:blipFill>
          <a:blip r:embed="rId3"/>
          <a:stretch>
            <a:fillRect/>
          </a:stretch>
        </p:blipFill>
        <p:spPr>
          <a:xfrm>
            <a:off x="8161867" y="2235200"/>
            <a:ext cx="228600" cy="228600"/>
          </a:xfrm>
          <a:prstGeom prst="rect">
            <a:avLst/>
          </a:prstGeom>
        </p:spPr>
      </p:pic>
      <p:sp>
        <p:nvSpPr>
          <p:cNvPr id="15" name="Text 9"/>
          <p:cNvSpPr txBox="1"/>
          <p:nvPr/>
        </p:nvSpPr>
        <p:spPr>
          <a:xfrm>
            <a:off x="8479367" y="2209800"/>
            <a:ext cx="2722033" cy="292100"/>
          </a:xfrm>
          <a:prstGeom prst="rect">
            <a:avLst/>
          </a:prstGeom>
          <a:noFill/>
          <a:ln/>
        </p:spPr>
        <p:txBody>
          <a:bodyPr wrap="square" lIns="0" tIns="0" rIns="0" bIns="0" rtlCol="0" anchor="t"/>
          <a:lstStyle/>
          <a:p>
            <a:pPr algn="l" indent="0" marL="0">
              <a:lnSpc>
                <a:spcPct val="115000"/>
              </a:lnSpc>
              <a:buNone/>
            </a:pPr>
            <a:r>
              <a:rPr lang="en-US" sz="1600" b="1" dirty="0">
                <a:solidFill>
                  <a:srgbClr val="F2F6FA"/>
                </a:solidFill>
                <a:latin typeface="Arial" pitchFamily="34" charset="0"/>
                <a:ea typeface="Arial" pitchFamily="34" charset="-122"/>
                <a:cs typeface="Arial" pitchFamily="34" charset="-120"/>
              </a:rPr>
              <a:t>Policies, ISMS</a:t>
            </a:r>
            <a:endParaRPr lang="en-US" sz="1600" dirty="0"/>
          </a:p>
        </p:txBody>
      </p:sp>
      <p:sp>
        <p:nvSpPr>
          <p:cNvPr id="16" name="Text 10"/>
          <p:cNvSpPr txBox="1"/>
          <p:nvPr/>
        </p:nvSpPr>
        <p:spPr>
          <a:xfrm>
            <a:off x="8161867" y="2603500"/>
            <a:ext cx="3014133" cy="381000"/>
          </a:xfrm>
          <a:prstGeom prst="rect">
            <a:avLst/>
          </a:prstGeom>
          <a:noFill/>
          <a:ln/>
        </p:spPr>
        <p:txBody>
          <a:bodyPr wrap="square" lIns="0" tIns="0" rIns="0" bIns="0" rtlCol="0" anchor="t"/>
          <a:lstStyle/>
          <a:p>
            <a:pPr algn="l" indent="0" marL="0">
              <a:lnSpc>
                <a:spcPct val="130000"/>
              </a:lnSpc>
              <a:buNone/>
            </a:pPr>
            <a:r>
              <a:rPr lang="en-US" sz="1200" dirty="0">
                <a:solidFill>
                  <a:srgbClr val="B8C4D6"/>
                </a:solidFill>
                <a:latin typeface="Arial" pitchFamily="34" charset="0"/>
                <a:ea typeface="Arial" pitchFamily="34" charset="-122"/>
                <a:cs typeface="Arial" pitchFamily="34" charset="-120"/>
              </a:rPr>
              <a:t>Policies written for how you actually work.</a:t>
            </a:r>
            <a:endParaRPr lang="en-US" sz="1200" dirty="0"/>
          </a:p>
        </p:txBody>
      </p:sp>
      <p:sp>
        <p:nvSpPr>
          <p:cNvPr id="17" name="Shape 11"/>
          <p:cNvSpPr/>
          <p:nvPr/>
        </p:nvSpPr>
        <p:spPr>
          <a:xfrm>
            <a:off x="812800" y="3263900"/>
            <a:ext cx="3420533" cy="1079500"/>
          </a:xfrm>
          <a:prstGeom prst="roundRect">
            <a:avLst>
              <a:gd name="adj" fmla="val 11765"/>
            </a:avLst>
          </a:prstGeom>
          <a:solidFill>
            <a:srgbClr val="111A2E"/>
          </a:solidFill>
          <a:ln w="9525">
            <a:solidFill>
              <a:srgbClr val="1E2A44"/>
            </a:solidFill>
            <a:prstDash val="solid"/>
          </a:ln>
        </p:spPr>
      </p:sp>
      <p:pic>
        <p:nvPicPr>
          <p:cNvPr id="18" name="Image 3" descr="/private/tmp/claude-501/-Users-saikiran/ac7628c3-4612-4f8b-91c8-cde531ac311b/scratchpad/icons/Warning-F5A524.png">    </p:cNvPr>
          <p:cNvPicPr>
            <a:picLocks noChangeAspect="1"/>
          </p:cNvPicPr>
          <p:nvPr/>
        </p:nvPicPr>
        <p:blipFill>
          <a:blip r:embed="rId4"/>
          <a:stretch>
            <a:fillRect/>
          </a:stretch>
        </p:blipFill>
        <p:spPr>
          <a:xfrm>
            <a:off x="1016000" y="3467100"/>
            <a:ext cx="228600" cy="228600"/>
          </a:xfrm>
          <a:prstGeom prst="rect">
            <a:avLst/>
          </a:prstGeom>
        </p:spPr>
      </p:pic>
      <p:sp>
        <p:nvSpPr>
          <p:cNvPr id="19" name="Text 12"/>
          <p:cNvSpPr txBox="1"/>
          <p:nvPr/>
        </p:nvSpPr>
        <p:spPr>
          <a:xfrm>
            <a:off x="1333500" y="3441700"/>
            <a:ext cx="2722033" cy="292100"/>
          </a:xfrm>
          <a:prstGeom prst="rect">
            <a:avLst/>
          </a:prstGeom>
          <a:noFill/>
          <a:ln/>
        </p:spPr>
        <p:txBody>
          <a:bodyPr wrap="square" lIns="0" tIns="0" rIns="0" bIns="0" rtlCol="0" anchor="t"/>
          <a:lstStyle/>
          <a:p>
            <a:pPr algn="l" indent="0" marL="0">
              <a:lnSpc>
                <a:spcPct val="115000"/>
              </a:lnSpc>
              <a:buNone/>
            </a:pPr>
            <a:r>
              <a:rPr lang="en-US" sz="1600" b="1" dirty="0">
                <a:solidFill>
                  <a:srgbClr val="F2F6FA"/>
                </a:solidFill>
                <a:latin typeface="Arial" pitchFamily="34" charset="0"/>
                <a:ea typeface="Arial" pitchFamily="34" charset="-122"/>
                <a:cs typeface="Arial" pitchFamily="34" charset="-120"/>
              </a:rPr>
              <a:t>Third-Party Risk</a:t>
            </a:r>
            <a:endParaRPr lang="en-US" sz="1600" dirty="0"/>
          </a:p>
        </p:txBody>
      </p:sp>
      <p:sp>
        <p:nvSpPr>
          <p:cNvPr id="20" name="Text 13"/>
          <p:cNvSpPr txBox="1"/>
          <p:nvPr/>
        </p:nvSpPr>
        <p:spPr>
          <a:xfrm>
            <a:off x="1016000" y="3835400"/>
            <a:ext cx="3014133" cy="381000"/>
          </a:xfrm>
          <a:prstGeom prst="rect">
            <a:avLst/>
          </a:prstGeom>
          <a:noFill/>
          <a:ln/>
        </p:spPr>
        <p:txBody>
          <a:bodyPr wrap="square" lIns="0" tIns="0" rIns="0" bIns="0" rtlCol="0" anchor="t"/>
          <a:lstStyle/>
          <a:p>
            <a:pPr algn="l" indent="0" marL="0">
              <a:lnSpc>
                <a:spcPct val="130000"/>
              </a:lnSpc>
              <a:buNone/>
            </a:pPr>
            <a:r>
              <a:rPr lang="en-US" sz="1200" dirty="0">
                <a:solidFill>
                  <a:srgbClr val="B8C4D6"/>
                </a:solidFill>
                <a:latin typeface="Arial" pitchFamily="34" charset="0"/>
                <a:ea typeface="Arial" pitchFamily="34" charset="-122"/>
                <a:cs typeface="Arial" pitchFamily="34" charset="-120"/>
              </a:rPr>
              <a:t>Risk registers, vendor scoring and reviews.</a:t>
            </a:r>
            <a:endParaRPr lang="en-US" sz="1200" dirty="0"/>
          </a:p>
        </p:txBody>
      </p:sp>
      <p:sp>
        <p:nvSpPr>
          <p:cNvPr id="21" name="Shape 14"/>
          <p:cNvSpPr/>
          <p:nvPr/>
        </p:nvSpPr>
        <p:spPr>
          <a:xfrm>
            <a:off x="4385733" y="3263900"/>
            <a:ext cx="3420533" cy="1079500"/>
          </a:xfrm>
          <a:prstGeom prst="roundRect">
            <a:avLst>
              <a:gd name="adj" fmla="val 11765"/>
            </a:avLst>
          </a:prstGeom>
          <a:solidFill>
            <a:srgbClr val="111A2E"/>
          </a:solidFill>
          <a:ln w="9525">
            <a:solidFill>
              <a:srgbClr val="1E2A44"/>
            </a:solidFill>
            <a:prstDash val="solid"/>
          </a:ln>
        </p:spPr>
      </p:sp>
      <p:pic>
        <p:nvPicPr>
          <p:cNvPr id="22" name="Image 4" descr="/private/tmp/claude-501/-Users-saikiran/ac7628c3-4612-4f8b-91c8-cde531ac311b/scratchpad/icons/Users-22D3EE.png">    </p:cNvPr>
          <p:cNvPicPr>
            <a:picLocks noChangeAspect="1"/>
          </p:cNvPicPr>
          <p:nvPr/>
        </p:nvPicPr>
        <p:blipFill>
          <a:blip r:embed="rId5"/>
          <a:stretch>
            <a:fillRect/>
          </a:stretch>
        </p:blipFill>
        <p:spPr>
          <a:xfrm>
            <a:off x="4588933" y="3467100"/>
            <a:ext cx="228600" cy="228600"/>
          </a:xfrm>
          <a:prstGeom prst="rect">
            <a:avLst/>
          </a:prstGeom>
        </p:spPr>
      </p:pic>
      <p:sp>
        <p:nvSpPr>
          <p:cNvPr id="23" name="Text 15"/>
          <p:cNvSpPr txBox="1"/>
          <p:nvPr/>
        </p:nvSpPr>
        <p:spPr>
          <a:xfrm>
            <a:off x="4906433" y="3441700"/>
            <a:ext cx="2722033" cy="292100"/>
          </a:xfrm>
          <a:prstGeom prst="rect">
            <a:avLst/>
          </a:prstGeom>
          <a:noFill/>
          <a:ln/>
        </p:spPr>
        <p:txBody>
          <a:bodyPr wrap="square" lIns="0" tIns="0" rIns="0" bIns="0" rtlCol="0" anchor="t"/>
          <a:lstStyle/>
          <a:p>
            <a:pPr algn="l" indent="0" marL="0">
              <a:lnSpc>
                <a:spcPct val="115000"/>
              </a:lnSpc>
              <a:buNone/>
            </a:pPr>
            <a:r>
              <a:rPr lang="en-US" sz="1600" b="1" dirty="0">
                <a:solidFill>
                  <a:srgbClr val="F2F6FA"/>
                </a:solidFill>
                <a:latin typeface="Arial" pitchFamily="34" charset="0"/>
                <a:ea typeface="Arial" pitchFamily="34" charset="-122"/>
                <a:cs typeface="Arial" pitchFamily="34" charset="-120"/>
              </a:rPr>
              <a:t>Virtual CISO</a:t>
            </a:r>
            <a:endParaRPr lang="en-US" sz="1600" dirty="0"/>
          </a:p>
        </p:txBody>
      </p:sp>
      <p:sp>
        <p:nvSpPr>
          <p:cNvPr id="24" name="Text 16"/>
          <p:cNvSpPr txBox="1"/>
          <p:nvPr/>
        </p:nvSpPr>
        <p:spPr>
          <a:xfrm>
            <a:off x="4588933" y="3835400"/>
            <a:ext cx="3014133" cy="381000"/>
          </a:xfrm>
          <a:prstGeom prst="rect">
            <a:avLst/>
          </a:prstGeom>
          <a:noFill/>
          <a:ln/>
        </p:spPr>
        <p:txBody>
          <a:bodyPr wrap="square" lIns="0" tIns="0" rIns="0" bIns="0" rtlCol="0" anchor="t"/>
          <a:lstStyle/>
          <a:p>
            <a:pPr algn="l" indent="0" marL="0">
              <a:lnSpc>
                <a:spcPct val="130000"/>
              </a:lnSpc>
              <a:buNone/>
            </a:pPr>
            <a:r>
              <a:rPr lang="en-US" sz="1200" dirty="0">
                <a:solidFill>
                  <a:srgbClr val="B8C4D6"/>
                </a:solidFill>
                <a:latin typeface="Arial" pitchFamily="34" charset="0"/>
                <a:ea typeface="Arial" pitchFamily="34" charset="-122"/>
                <a:cs typeface="Arial" pitchFamily="34" charset="-120"/>
              </a:rPr>
              <a:t>Fractional security leadership for your board.</a:t>
            </a:r>
            <a:endParaRPr lang="en-US" sz="1200" dirty="0"/>
          </a:p>
        </p:txBody>
      </p:sp>
      <p:sp>
        <p:nvSpPr>
          <p:cNvPr id="25" name="Shape 17"/>
          <p:cNvSpPr/>
          <p:nvPr/>
        </p:nvSpPr>
        <p:spPr>
          <a:xfrm>
            <a:off x="7958667" y="3263900"/>
            <a:ext cx="3420533" cy="1079500"/>
          </a:xfrm>
          <a:prstGeom prst="roundRect">
            <a:avLst>
              <a:gd name="adj" fmla="val 11765"/>
            </a:avLst>
          </a:prstGeom>
          <a:solidFill>
            <a:srgbClr val="111A2E"/>
          </a:solidFill>
          <a:ln w="9525">
            <a:solidFill>
              <a:srgbClr val="1E2A44"/>
            </a:solidFill>
            <a:prstDash val="solid"/>
          </a:ln>
        </p:spPr>
      </p:sp>
      <p:pic>
        <p:nvPicPr>
          <p:cNvPr id="26" name="Image 5" descr="/private/tmp/claude-501/-Users-saikiran/ac7628c3-4612-4f8b-91c8-cde531ac311b/scratchpad/icons/GraduationCap-22D3EE.png">    </p:cNvPr>
          <p:cNvPicPr>
            <a:picLocks noChangeAspect="1"/>
          </p:cNvPicPr>
          <p:nvPr/>
        </p:nvPicPr>
        <p:blipFill>
          <a:blip r:embed="rId6"/>
          <a:stretch>
            <a:fillRect/>
          </a:stretch>
        </p:blipFill>
        <p:spPr>
          <a:xfrm>
            <a:off x="8161867" y="3467100"/>
            <a:ext cx="228600" cy="228600"/>
          </a:xfrm>
          <a:prstGeom prst="rect">
            <a:avLst/>
          </a:prstGeom>
        </p:spPr>
      </p:pic>
      <p:sp>
        <p:nvSpPr>
          <p:cNvPr id="27" name="Text 18"/>
          <p:cNvSpPr txBox="1"/>
          <p:nvPr/>
        </p:nvSpPr>
        <p:spPr>
          <a:xfrm>
            <a:off x="8479367" y="3441700"/>
            <a:ext cx="2722033" cy="292100"/>
          </a:xfrm>
          <a:prstGeom prst="rect">
            <a:avLst/>
          </a:prstGeom>
          <a:noFill/>
          <a:ln/>
        </p:spPr>
        <p:txBody>
          <a:bodyPr wrap="square" lIns="0" tIns="0" rIns="0" bIns="0" rtlCol="0" anchor="t"/>
          <a:lstStyle/>
          <a:p>
            <a:pPr algn="l" indent="0" marL="0">
              <a:lnSpc>
                <a:spcPct val="115000"/>
              </a:lnSpc>
              <a:buNone/>
            </a:pPr>
            <a:r>
              <a:rPr lang="en-US" sz="1600" b="1" dirty="0">
                <a:solidFill>
                  <a:srgbClr val="F2F6FA"/>
                </a:solidFill>
                <a:latin typeface="Arial" pitchFamily="34" charset="0"/>
                <a:ea typeface="Arial" pitchFamily="34" charset="-122"/>
                <a:cs typeface="Arial" pitchFamily="34" charset="-120"/>
              </a:rPr>
              <a:t>Awareness</a:t>
            </a:r>
            <a:endParaRPr lang="en-US" sz="1600" dirty="0"/>
          </a:p>
        </p:txBody>
      </p:sp>
      <p:sp>
        <p:nvSpPr>
          <p:cNvPr id="28" name="Text 19"/>
          <p:cNvSpPr txBox="1"/>
          <p:nvPr/>
        </p:nvSpPr>
        <p:spPr>
          <a:xfrm>
            <a:off x="8161867" y="3835400"/>
            <a:ext cx="3014133" cy="381000"/>
          </a:xfrm>
          <a:prstGeom prst="rect">
            <a:avLst/>
          </a:prstGeom>
          <a:noFill/>
          <a:ln/>
        </p:spPr>
        <p:txBody>
          <a:bodyPr wrap="square" lIns="0" tIns="0" rIns="0" bIns="0" rtlCol="0" anchor="t"/>
          <a:lstStyle/>
          <a:p>
            <a:pPr algn="l" indent="0" marL="0">
              <a:lnSpc>
                <a:spcPct val="130000"/>
              </a:lnSpc>
              <a:buNone/>
            </a:pPr>
            <a:r>
              <a:rPr lang="en-US" sz="1200" dirty="0">
                <a:solidFill>
                  <a:srgbClr val="B8C4D6"/>
                </a:solidFill>
                <a:latin typeface="Arial" pitchFamily="34" charset="0"/>
                <a:ea typeface="Arial" pitchFamily="34" charset="-122"/>
                <a:cs typeface="Arial" pitchFamily="34" charset="-120"/>
              </a:rPr>
              <a:t>Phishing simulations and role-based training.</a:t>
            </a:r>
            <a:endParaRPr lang="en-US" sz="1200" dirty="0"/>
          </a:p>
        </p:txBody>
      </p:sp>
      <p:sp>
        <p:nvSpPr>
          <p:cNvPr id="29" name="Text 20"/>
          <p:cNvSpPr txBox="1"/>
          <p:nvPr/>
        </p:nvSpPr>
        <p:spPr>
          <a:xfrm>
            <a:off x="812800" y="4749800"/>
            <a:ext cx="939800" cy="215900"/>
          </a:xfrm>
          <a:prstGeom prst="rect">
            <a:avLst/>
          </a:prstGeom>
          <a:noFill/>
          <a:ln/>
        </p:spPr>
        <p:txBody>
          <a:bodyPr wrap="square" lIns="0" tIns="0" rIns="0" bIns="0" rtlCol="0" anchor="t"/>
          <a:lstStyle/>
          <a:p>
            <a:pPr algn="l" indent="0" marL="0">
              <a:lnSpc>
                <a:spcPct val="115000"/>
              </a:lnSpc>
              <a:buNone/>
            </a:pPr>
            <a:r>
              <a:rPr lang="en-US" sz="1200" dirty="0">
                <a:solidFill>
                  <a:srgbClr val="8494AD"/>
                </a:solidFill>
                <a:latin typeface="Consolas" pitchFamily="34" charset="0"/>
                <a:ea typeface="Consolas" pitchFamily="34" charset="-122"/>
                <a:cs typeface="Consolas" pitchFamily="34" charset="-120"/>
              </a:rPr>
              <a:t>FRAMEWORKS</a:t>
            </a:r>
            <a:endParaRPr lang="en-US" sz="1200" dirty="0"/>
          </a:p>
        </p:txBody>
      </p:sp>
      <p:sp>
        <p:nvSpPr>
          <p:cNvPr id="30" name="Shape 21"/>
          <p:cNvSpPr/>
          <p:nvPr/>
        </p:nvSpPr>
        <p:spPr>
          <a:xfrm>
            <a:off x="1841500" y="4699000"/>
            <a:ext cx="1468120" cy="317500"/>
          </a:xfrm>
          <a:prstGeom prst="roundRect">
            <a:avLst>
              <a:gd name="adj" fmla="val 50000"/>
            </a:avLst>
          </a:prstGeom>
          <a:solidFill>
            <a:srgbClr val="0F2A3A"/>
          </a:solidFill>
          <a:ln/>
        </p:spPr>
      </p:sp>
      <p:sp>
        <p:nvSpPr>
          <p:cNvPr id="31" name="Text 22"/>
          <p:cNvSpPr txBox="1"/>
          <p:nvPr/>
        </p:nvSpPr>
        <p:spPr>
          <a:xfrm>
            <a:off x="1841500" y="4749800"/>
            <a:ext cx="1468120" cy="215900"/>
          </a:xfrm>
          <a:prstGeom prst="rect">
            <a:avLst/>
          </a:prstGeom>
          <a:noFill/>
          <a:ln/>
        </p:spPr>
        <p:txBody>
          <a:bodyPr wrap="square" lIns="0" tIns="0" rIns="0" bIns="0" rtlCol="0" anchor="t"/>
          <a:lstStyle/>
          <a:p>
            <a:pPr algn="ctr" indent="0" marL="0">
              <a:lnSpc>
                <a:spcPct val="115000"/>
              </a:lnSpc>
              <a:buNone/>
            </a:pPr>
            <a:r>
              <a:rPr lang="en-US" sz="1200" dirty="0">
                <a:solidFill>
                  <a:srgbClr val="9FE8F5"/>
                </a:solidFill>
                <a:latin typeface="Consolas" pitchFamily="34" charset="0"/>
                <a:ea typeface="Consolas" pitchFamily="34" charset="-122"/>
                <a:cs typeface="Consolas" pitchFamily="34" charset="-120"/>
              </a:rPr>
              <a:t>ISO/IEC 27001</a:t>
            </a:r>
            <a:endParaRPr lang="en-US" sz="1200" dirty="0"/>
          </a:p>
        </p:txBody>
      </p:sp>
      <p:sp>
        <p:nvSpPr>
          <p:cNvPr id="32" name="Shape 23"/>
          <p:cNvSpPr/>
          <p:nvPr/>
        </p:nvSpPr>
        <p:spPr>
          <a:xfrm>
            <a:off x="3398520" y="4699000"/>
            <a:ext cx="736600" cy="317500"/>
          </a:xfrm>
          <a:prstGeom prst="roundRect">
            <a:avLst>
              <a:gd name="adj" fmla="val 50000"/>
            </a:avLst>
          </a:prstGeom>
          <a:solidFill>
            <a:srgbClr val="0F2A3A"/>
          </a:solidFill>
          <a:ln/>
        </p:spPr>
      </p:sp>
      <p:sp>
        <p:nvSpPr>
          <p:cNvPr id="33" name="Text 24"/>
          <p:cNvSpPr txBox="1"/>
          <p:nvPr/>
        </p:nvSpPr>
        <p:spPr>
          <a:xfrm>
            <a:off x="3398520" y="4749800"/>
            <a:ext cx="736600" cy="215900"/>
          </a:xfrm>
          <a:prstGeom prst="rect">
            <a:avLst/>
          </a:prstGeom>
          <a:noFill/>
          <a:ln/>
        </p:spPr>
        <p:txBody>
          <a:bodyPr wrap="square" lIns="0" tIns="0" rIns="0" bIns="0" rtlCol="0" anchor="t"/>
          <a:lstStyle/>
          <a:p>
            <a:pPr algn="ctr" indent="0" marL="0">
              <a:lnSpc>
                <a:spcPct val="115000"/>
              </a:lnSpc>
              <a:buNone/>
            </a:pPr>
            <a:r>
              <a:rPr lang="en-US" sz="1200" dirty="0">
                <a:solidFill>
                  <a:srgbClr val="9FE8F5"/>
                </a:solidFill>
                <a:latin typeface="Consolas" pitchFamily="34" charset="0"/>
                <a:ea typeface="Consolas" pitchFamily="34" charset="-122"/>
                <a:cs typeface="Consolas" pitchFamily="34" charset="-120"/>
              </a:rPr>
              <a:t>SOC 2</a:t>
            </a:r>
            <a:endParaRPr lang="en-US" sz="1200" dirty="0"/>
          </a:p>
        </p:txBody>
      </p:sp>
      <p:sp>
        <p:nvSpPr>
          <p:cNvPr id="34" name="Shape 25"/>
          <p:cNvSpPr/>
          <p:nvPr/>
        </p:nvSpPr>
        <p:spPr>
          <a:xfrm>
            <a:off x="4224020" y="4699000"/>
            <a:ext cx="919480" cy="317500"/>
          </a:xfrm>
          <a:prstGeom prst="roundRect">
            <a:avLst>
              <a:gd name="adj" fmla="val 50000"/>
            </a:avLst>
          </a:prstGeom>
          <a:solidFill>
            <a:srgbClr val="0F2A3A"/>
          </a:solidFill>
          <a:ln/>
        </p:spPr>
      </p:sp>
      <p:sp>
        <p:nvSpPr>
          <p:cNvPr id="35" name="Text 26"/>
          <p:cNvSpPr txBox="1"/>
          <p:nvPr/>
        </p:nvSpPr>
        <p:spPr>
          <a:xfrm>
            <a:off x="4224020" y="4749800"/>
            <a:ext cx="919480" cy="215900"/>
          </a:xfrm>
          <a:prstGeom prst="rect">
            <a:avLst/>
          </a:prstGeom>
          <a:noFill/>
          <a:ln/>
        </p:spPr>
        <p:txBody>
          <a:bodyPr wrap="square" lIns="0" tIns="0" rIns="0" bIns="0" rtlCol="0" anchor="t"/>
          <a:lstStyle/>
          <a:p>
            <a:pPr algn="ctr" indent="0" marL="0">
              <a:lnSpc>
                <a:spcPct val="115000"/>
              </a:lnSpc>
              <a:buNone/>
            </a:pPr>
            <a:r>
              <a:rPr lang="en-US" sz="1200" dirty="0">
                <a:solidFill>
                  <a:srgbClr val="9FE8F5"/>
                </a:solidFill>
                <a:latin typeface="Consolas" pitchFamily="34" charset="0"/>
                <a:ea typeface="Consolas" pitchFamily="34" charset="-122"/>
                <a:cs typeface="Consolas" pitchFamily="34" charset="-120"/>
              </a:rPr>
              <a:t>PCI DSS</a:t>
            </a:r>
            <a:endParaRPr lang="en-US" sz="1200" dirty="0"/>
          </a:p>
        </p:txBody>
      </p:sp>
      <p:sp>
        <p:nvSpPr>
          <p:cNvPr id="36" name="Shape 27"/>
          <p:cNvSpPr/>
          <p:nvPr/>
        </p:nvSpPr>
        <p:spPr>
          <a:xfrm>
            <a:off x="5232400" y="4699000"/>
            <a:ext cx="1010920" cy="317500"/>
          </a:xfrm>
          <a:prstGeom prst="roundRect">
            <a:avLst>
              <a:gd name="adj" fmla="val 50000"/>
            </a:avLst>
          </a:prstGeom>
          <a:solidFill>
            <a:srgbClr val="0F2A3A"/>
          </a:solidFill>
          <a:ln/>
        </p:spPr>
      </p:sp>
      <p:sp>
        <p:nvSpPr>
          <p:cNvPr id="37" name="Text 28"/>
          <p:cNvSpPr txBox="1"/>
          <p:nvPr/>
        </p:nvSpPr>
        <p:spPr>
          <a:xfrm>
            <a:off x="5232400" y="4749800"/>
            <a:ext cx="1010920" cy="215900"/>
          </a:xfrm>
          <a:prstGeom prst="rect">
            <a:avLst/>
          </a:prstGeom>
          <a:noFill/>
          <a:ln/>
        </p:spPr>
        <p:txBody>
          <a:bodyPr wrap="square" lIns="0" tIns="0" rIns="0" bIns="0" rtlCol="0" anchor="t"/>
          <a:lstStyle/>
          <a:p>
            <a:pPr algn="ctr" indent="0" marL="0">
              <a:lnSpc>
                <a:spcPct val="115000"/>
              </a:lnSpc>
              <a:buNone/>
            </a:pPr>
            <a:r>
              <a:rPr lang="en-US" sz="1200" dirty="0">
                <a:solidFill>
                  <a:srgbClr val="9FE8F5"/>
                </a:solidFill>
                <a:latin typeface="Consolas" pitchFamily="34" charset="0"/>
                <a:ea typeface="Consolas" pitchFamily="34" charset="-122"/>
                <a:cs typeface="Consolas" pitchFamily="34" charset="-120"/>
              </a:rPr>
              <a:t>DPDP Act</a:t>
            </a:r>
            <a:endParaRPr lang="en-US" sz="1200" dirty="0"/>
          </a:p>
        </p:txBody>
      </p:sp>
      <p:sp>
        <p:nvSpPr>
          <p:cNvPr id="38" name="Shape 29"/>
          <p:cNvSpPr/>
          <p:nvPr/>
        </p:nvSpPr>
        <p:spPr>
          <a:xfrm>
            <a:off x="6332220" y="4699000"/>
            <a:ext cx="645160" cy="317500"/>
          </a:xfrm>
          <a:prstGeom prst="roundRect">
            <a:avLst>
              <a:gd name="adj" fmla="val 50000"/>
            </a:avLst>
          </a:prstGeom>
          <a:solidFill>
            <a:srgbClr val="0F2A3A"/>
          </a:solidFill>
          <a:ln/>
        </p:spPr>
      </p:sp>
      <p:sp>
        <p:nvSpPr>
          <p:cNvPr id="39" name="Text 30"/>
          <p:cNvSpPr txBox="1"/>
          <p:nvPr/>
        </p:nvSpPr>
        <p:spPr>
          <a:xfrm>
            <a:off x="6332220" y="4749800"/>
            <a:ext cx="645160" cy="215900"/>
          </a:xfrm>
          <a:prstGeom prst="rect">
            <a:avLst/>
          </a:prstGeom>
          <a:noFill/>
          <a:ln/>
        </p:spPr>
        <p:txBody>
          <a:bodyPr wrap="square" lIns="0" tIns="0" rIns="0" bIns="0" rtlCol="0" anchor="t"/>
          <a:lstStyle/>
          <a:p>
            <a:pPr algn="ctr" indent="0" marL="0">
              <a:lnSpc>
                <a:spcPct val="115000"/>
              </a:lnSpc>
              <a:buNone/>
            </a:pPr>
            <a:r>
              <a:rPr lang="en-US" sz="1200" dirty="0">
                <a:solidFill>
                  <a:srgbClr val="9FE8F5"/>
                </a:solidFill>
                <a:latin typeface="Consolas" pitchFamily="34" charset="0"/>
                <a:ea typeface="Consolas" pitchFamily="34" charset="-122"/>
                <a:cs typeface="Consolas" pitchFamily="34" charset="-120"/>
              </a:rPr>
              <a:t>GDPR</a:t>
            </a:r>
            <a:endParaRPr lang="en-US" sz="1200" dirty="0"/>
          </a:p>
        </p:txBody>
      </p:sp>
      <p:sp>
        <p:nvSpPr>
          <p:cNvPr id="40" name="Shape 31"/>
          <p:cNvSpPr/>
          <p:nvPr/>
        </p:nvSpPr>
        <p:spPr>
          <a:xfrm>
            <a:off x="7066280" y="4699000"/>
            <a:ext cx="736600" cy="317500"/>
          </a:xfrm>
          <a:prstGeom prst="roundRect">
            <a:avLst>
              <a:gd name="adj" fmla="val 50000"/>
            </a:avLst>
          </a:prstGeom>
          <a:solidFill>
            <a:srgbClr val="0F2A3A"/>
          </a:solidFill>
          <a:ln/>
        </p:spPr>
      </p:sp>
      <p:sp>
        <p:nvSpPr>
          <p:cNvPr id="41" name="Text 32"/>
          <p:cNvSpPr txBox="1"/>
          <p:nvPr/>
        </p:nvSpPr>
        <p:spPr>
          <a:xfrm>
            <a:off x="7066280" y="4749800"/>
            <a:ext cx="736600" cy="215900"/>
          </a:xfrm>
          <a:prstGeom prst="rect">
            <a:avLst/>
          </a:prstGeom>
          <a:noFill/>
          <a:ln/>
        </p:spPr>
        <p:txBody>
          <a:bodyPr wrap="square" lIns="0" tIns="0" rIns="0" bIns="0" rtlCol="0" anchor="t"/>
          <a:lstStyle/>
          <a:p>
            <a:pPr algn="ctr" indent="0" marL="0">
              <a:lnSpc>
                <a:spcPct val="115000"/>
              </a:lnSpc>
              <a:buNone/>
            </a:pPr>
            <a:r>
              <a:rPr lang="en-US" sz="1200" dirty="0">
                <a:solidFill>
                  <a:srgbClr val="9FE8F5"/>
                </a:solidFill>
                <a:latin typeface="Consolas" pitchFamily="34" charset="0"/>
                <a:ea typeface="Consolas" pitchFamily="34" charset="-122"/>
                <a:cs typeface="Consolas" pitchFamily="34" charset="-120"/>
              </a:rPr>
              <a:t>HIPAA</a:t>
            </a:r>
            <a:endParaRPr lang="en-US" sz="1200" dirty="0"/>
          </a:p>
        </p:txBody>
      </p:sp>
      <p:sp>
        <p:nvSpPr>
          <p:cNvPr id="42" name="Shape 33"/>
          <p:cNvSpPr/>
          <p:nvPr/>
        </p:nvSpPr>
        <p:spPr>
          <a:xfrm>
            <a:off x="1841500" y="5118100"/>
            <a:ext cx="919480" cy="317500"/>
          </a:xfrm>
          <a:prstGeom prst="roundRect">
            <a:avLst>
              <a:gd name="adj" fmla="val 50000"/>
            </a:avLst>
          </a:prstGeom>
          <a:solidFill>
            <a:srgbClr val="0F2A3A"/>
          </a:solidFill>
          <a:ln/>
        </p:spPr>
      </p:sp>
      <p:sp>
        <p:nvSpPr>
          <p:cNvPr id="43" name="Text 34"/>
          <p:cNvSpPr txBox="1"/>
          <p:nvPr/>
        </p:nvSpPr>
        <p:spPr>
          <a:xfrm>
            <a:off x="1841500" y="5168900"/>
            <a:ext cx="919480" cy="215900"/>
          </a:xfrm>
          <a:prstGeom prst="rect">
            <a:avLst/>
          </a:prstGeom>
          <a:noFill/>
          <a:ln/>
        </p:spPr>
        <p:txBody>
          <a:bodyPr wrap="square" lIns="0" tIns="0" rIns="0" bIns="0" rtlCol="0" anchor="t"/>
          <a:lstStyle/>
          <a:p>
            <a:pPr algn="ctr" indent="0" marL="0">
              <a:lnSpc>
                <a:spcPct val="115000"/>
              </a:lnSpc>
              <a:buNone/>
            </a:pPr>
            <a:r>
              <a:rPr lang="en-US" sz="1200" dirty="0">
                <a:solidFill>
                  <a:srgbClr val="9FE8F5"/>
                </a:solidFill>
                <a:latin typeface="Consolas" pitchFamily="34" charset="0"/>
                <a:ea typeface="Consolas" pitchFamily="34" charset="-122"/>
                <a:cs typeface="Consolas" pitchFamily="34" charset="-120"/>
              </a:rPr>
              <a:t>CERT‑In</a:t>
            </a:r>
            <a:endParaRPr lang="en-US" sz="1200" dirty="0"/>
          </a:p>
        </p:txBody>
      </p:sp>
      <p:sp>
        <p:nvSpPr>
          <p:cNvPr id="44" name="Shape 35"/>
          <p:cNvSpPr/>
          <p:nvPr/>
        </p:nvSpPr>
        <p:spPr>
          <a:xfrm>
            <a:off x="2849880" y="5118100"/>
            <a:ext cx="553720" cy="317500"/>
          </a:xfrm>
          <a:prstGeom prst="roundRect">
            <a:avLst>
              <a:gd name="adj" fmla="val 50000"/>
            </a:avLst>
          </a:prstGeom>
          <a:solidFill>
            <a:srgbClr val="0F2A3A"/>
          </a:solidFill>
          <a:ln/>
        </p:spPr>
      </p:sp>
      <p:sp>
        <p:nvSpPr>
          <p:cNvPr id="45" name="Text 36"/>
          <p:cNvSpPr txBox="1"/>
          <p:nvPr/>
        </p:nvSpPr>
        <p:spPr>
          <a:xfrm>
            <a:off x="2849880" y="5168900"/>
            <a:ext cx="553720" cy="215900"/>
          </a:xfrm>
          <a:prstGeom prst="rect">
            <a:avLst/>
          </a:prstGeom>
          <a:noFill/>
          <a:ln/>
        </p:spPr>
        <p:txBody>
          <a:bodyPr wrap="square" lIns="0" tIns="0" rIns="0" bIns="0" rtlCol="0" anchor="t"/>
          <a:lstStyle/>
          <a:p>
            <a:pPr algn="ctr" indent="0" marL="0">
              <a:lnSpc>
                <a:spcPct val="115000"/>
              </a:lnSpc>
              <a:buNone/>
            </a:pPr>
            <a:r>
              <a:rPr lang="en-US" sz="1200" dirty="0">
                <a:solidFill>
                  <a:srgbClr val="9FE8F5"/>
                </a:solidFill>
                <a:latin typeface="Consolas" pitchFamily="34" charset="0"/>
                <a:ea typeface="Consolas" pitchFamily="34" charset="-122"/>
                <a:cs typeface="Consolas" pitchFamily="34" charset="-120"/>
              </a:rPr>
              <a:t>RBI</a:t>
            </a:r>
            <a:endParaRPr lang="en-US" sz="1200" dirty="0"/>
          </a:p>
        </p:txBody>
      </p:sp>
      <p:sp>
        <p:nvSpPr>
          <p:cNvPr id="46" name="Shape 37"/>
          <p:cNvSpPr/>
          <p:nvPr/>
        </p:nvSpPr>
        <p:spPr>
          <a:xfrm>
            <a:off x="3492500" y="5118100"/>
            <a:ext cx="1193800" cy="317500"/>
          </a:xfrm>
          <a:prstGeom prst="roundRect">
            <a:avLst>
              <a:gd name="adj" fmla="val 50000"/>
            </a:avLst>
          </a:prstGeom>
          <a:solidFill>
            <a:srgbClr val="0F2A3A"/>
          </a:solidFill>
          <a:ln/>
        </p:spPr>
      </p:sp>
      <p:sp>
        <p:nvSpPr>
          <p:cNvPr id="47" name="Text 38"/>
          <p:cNvSpPr txBox="1"/>
          <p:nvPr/>
        </p:nvSpPr>
        <p:spPr>
          <a:xfrm>
            <a:off x="3492500" y="5168900"/>
            <a:ext cx="1193800" cy="215900"/>
          </a:xfrm>
          <a:prstGeom prst="rect">
            <a:avLst/>
          </a:prstGeom>
          <a:noFill/>
          <a:ln/>
        </p:spPr>
        <p:txBody>
          <a:bodyPr wrap="square" lIns="0" tIns="0" rIns="0" bIns="0" rtlCol="0" anchor="t"/>
          <a:lstStyle/>
          <a:p>
            <a:pPr algn="ctr" indent="0" marL="0">
              <a:lnSpc>
                <a:spcPct val="115000"/>
              </a:lnSpc>
              <a:buNone/>
            </a:pPr>
            <a:r>
              <a:rPr lang="en-US" sz="1200" dirty="0">
                <a:solidFill>
                  <a:srgbClr val="9FE8F5"/>
                </a:solidFill>
                <a:latin typeface="Consolas" pitchFamily="34" charset="0"/>
                <a:ea typeface="Consolas" pitchFamily="34" charset="-122"/>
                <a:cs typeface="Consolas" pitchFamily="34" charset="-120"/>
              </a:rPr>
              <a:t>SEBI CSCRF</a:t>
            </a:r>
            <a:endParaRPr lang="en-US" sz="1200" dirty="0"/>
          </a:p>
        </p:txBody>
      </p:sp>
      <p:sp>
        <p:nvSpPr>
          <p:cNvPr id="48" name="Shape 39"/>
          <p:cNvSpPr/>
          <p:nvPr/>
        </p:nvSpPr>
        <p:spPr>
          <a:xfrm>
            <a:off x="4775200" y="5118100"/>
            <a:ext cx="1010920" cy="317500"/>
          </a:xfrm>
          <a:prstGeom prst="roundRect">
            <a:avLst>
              <a:gd name="adj" fmla="val 50000"/>
            </a:avLst>
          </a:prstGeom>
          <a:solidFill>
            <a:srgbClr val="0F2A3A"/>
          </a:solidFill>
          <a:ln/>
        </p:spPr>
      </p:sp>
      <p:sp>
        <p:nvSpPr>
          <p:cNvPr id="49" name="Text 40"/>
          <p:cNvSpPr txBox="1"/>
          <p:nvPr/>
        </p:nvSpPr>
        <p:spPr>
          <a:xfrm>
            <a:off x="4775200" y="5168900"/>
            <a:ext cx="1010920" cy="215900"/>
          </a:xfrm>
          <a:prstGeom prst="rect">
            <a:avLst/>
          </a:prstGeom>
          <a:noFill/>
          <a:ln/>
        </p:spPr>
        <p:txBody>
          <a:bodyPr wrap="square" lIns="0" tIns="0" rIns="0" bIns="0" rtlCol="0" anchor="t"/>
          <a:lstStyle/>
          <a:p>
            <a:pPr algn="ctr" indent="0" marL="0">
              <a:lnSpc>
                <a:spcPct val="115000"/>
              </a:lnSpc>
              <a:buNone/>
            </a:pPr>
            <a:r>
              <a:rPr lang="en-US" sz="1200" dirty="0">
                <a:solidFill>
                  <a:srgbClr val="9FE8F5"/>
                </a:solidFill>
                <a:latin typeface="Consolas" pitchFamily="34" charset="0"/>
                <a:ea typeface="Consolas" pitchFamily="34" charset="-122"/>
                <a:cs typeface="Consolas" pitchFamily="34" charset="-120"/>
              </a:rPr>
              <a:t>NIST CSF</a:t>
            </a:r>
            <a:endParaRPr lang="en-US" sz="1200" dirty="0"/>
          </a:p>
        </p:txBody>
      </p:sp>
      <p:sp>
        <p:nvSpPr>
          <p:cNvPr id="50" name="Shape 41"/>
          <p:cNvSpPr/>
          <p:nvPr/>
        </p:nvSpPr>
        <p:spPr>
          <a:xfrm>
            <a:off x="812800" y="6134100"/>
            <a:ext cx="10566400" cy="0"/>
          </a:xfrm>
          <a:prstGeom prst="line">
            <a:avLst/>
          </a:prstGeom>
          <a:noFill/>
          <a:ln w="9525">
            <a:solidFill>
              <a:srgbClr val="1F2E48"/>
            </a:solidFill>
            <a:prstDash val="solid"/>
          </a:ln>
        </p:spPr>
      </p:sp>
      <p:sp>
        <p:nvSpPr>
          <p:cNvPr id="51" name="Text 42"/>
          <p:cNvSpPr txBox="1"/>
          <p:nvPr/>
        </p:nvSpPr>
        <p:spPr>
          <a:xfrm>
            <a:off x="812800" y="6261100"/>
            <a:ext cx="5080000" cy="228600"/>
          </a:xfrm>
          <a:prstGeom prst="rect">
            <a:avLst/>
          </a:prstGeom>
          <a:noFill/>
          <a:ln/>
        </p:spPr>
        <p:txBody>
          <a:bodyPr wrap="square" lIns="0" tIns="0" rIns="0" bIns="0" rtlCol="0" anchor="t"/>
          <a:lstStyle/>
          <a:p>
            <a:pPr algn="l" indent="0" marL="0">
              <a:lnSpc>
                <a:spcPct val="115000"/>
              </a:lnSpc>
              <a:buNone/>
            </a:pPr>
            <a:r>
              <a:rPr lang="en-US" sz="1200" spc="150" kern="0" dirty="0">
                <a:solidFill>
                  <a:srgbClr val="8494AD"/>
                </a:solidFill>
                <a:latin typeface="Consolas" pitchFamily="34" charset="0"/>
                <a:ea typeface="Consolas" pitchFamily="34" charset="-122"/>
                <a:cs typeface="Consolas" pitchFamily="34" charset="-120"/>
              </a:rPr>
              <a:t>AMPLIFLY INNOVATIONS × HOME OF CYBER</a:t>
            </a:r>
            <a:endParaRPr lang="en-US" sz="1200" dirty="0"/>
          </a:p>
        </p:txBody>
      </p:sp>
      <p:sp>
        <p:nvSpPr>
          <p:cNvPr id="52" name="Text 43"/>
          <p:cNvSpPr txBox="1"/>
          <p:nvPr/>
        </p:nvSpPr>
        <p:spPr>
          <a:xfrm>
            <a:off x="5080000" y="6261100"/>
            <a:ext cx="4445000" cy="228600"/>
          </a:xfrm>
          <a:prstGeom prst="rect">
            <a:avLst/>
          </a:prstGeom>
          <a:noFill/>
          <a:ln/>
        </p:spPr>
        <p:txBody>
          <a:bodyPr wrap="square" lIns="0" tIns="0" rIns="0" bIns="0" rtlCol="0" anchor="t"/>
          <a:lstStyle/>
          <a:p>
            <a:pPr algn="ctr" indent="0" marL="0">
              <a:lnSpc>
                <a:spcPct val="115000"/>
              </a:lnSpc>
              <a:buNone/>
            </a:pPr>
            <a:r>
              <a:rPr lang="en-US" sz="1200" dirty="0">
                <a:solidFill>
                  <a:srgbClr val="8494AD"/>
                </a:solidFill>
                <a:latin typeface="Consolas" pitchFamily="34" charset="0"/>
                <a:ea typeface="Consolas" pitchFamily="34" charset="-122"/>
                <a:cs typeface="Consolas" pitchFamily="34" charset="-120"/>
              </a:rPr>
              <a:t>homeofcyber.com  |  ampliflytech.com</a:t>
            </a:r>
            <a:endParaRPr lang="en-US" sz="1200" dirty="0"/>
          </a:p>
        </p:txBody>
      </p:sp>
      <p:sp>
        <p:nvSpPr>
          <p:cNvPr id="53" name="Text 44"/>
          <p:cNvSpPr txBox="1"/>
          <p:nvPr/>
        </p:nvSpPr>
        <p:spPr>
          <a:xfrm>
            <a:off x="10109200" y="6261100"/>
            <a:ext cx="1270000" cy="228600"/>
          </a:xfrm>
          <a:prstGeom prst="rect">
            <a:avLst/>
          </a:prstGeom>
          <a:noFill/>
          <a:ln/>
        </p:spPr>
        <p:txBody>
          <a:bodyPr wrap="square" lIns="0" tIns="0" rIns="0" bIns="0" rtlCol="0" anchor="t"/>
          <a:lstStyle/>
          <a:p>
            <a:pPr algn="r" indent="0" marL="0">
              <a:lnSpc>
                <a:spcPct val="115000"/>
              </a:lnSpc>
              <a:buNone/>
            </a:pPr>
            <a:r>
              <a:rPr lang="en-US" sz="1200" dirty="0">
                <a:solidFill>
                  <a:srgbClr val="22D3EE"/>
                </a:solidFill>
                <a:latin typeface="Consolas" pitchFamily="34" charset="0"/>
                <a:ea typeface="Consolas" pitchFamily="34" charset="-122"/>
                <a:cs typeface="Consolas" pitchFamily="34" charset="-120"/>
              </a:rPr>
              <a:t>11 / 19</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3" name="Text 0"/>
          <p:cNvSpPr txBox="1"/>
          <p:nvPr/>
        </p:nvSpPr>
        <p:spPr>
          <a:xfrm>
            <a:off x="812800" y="812800"/>
            <a:ext cx="10566400" cy="254000"/>
          </a:xfrm>
          <a:prstGeom prst="rect">
            <a:avLst/>
          </a:prstGeom>
          <a:noFill/>
          <a:ln/>
        </p:spPr>
        <p:txBody>
          <a:bodyPr wrap="square" lIns="0" tIns="0" rIns="0" bIns="0" rtlCol="0" anchor="t"/>
          <a:lstStyle/>
          <a:p>
            <a:pPr algn="l" indent="0" marL="0">
              <a:lnSpc>
                <a:spcPct val="115000"/>
              </a:lnSpc>
              <a:buNone/>
            </a:pPr>
            <a:r>
              <a:rPr lang="en-US" sz="1200" spc="300" kern="0" dirty="0">
                <a:solidFill>
                  <a:srgbClr val="F5A524"/>
                </a:solidFill>
                <a:latin typeface="Consolas" pitchFamily="34" charset="0"/>
                <a:ea typeface="Consolas" pitchFamily="34" charset="-122"/>
                <a:cs typeface="Consolas" pitchFamily="34" charset="-120"/>
              </a:rPr>
              <a:t>GENBOAT · OUR AI BRAND</a:t>
            </a:r>
            <a:endParaRPr lang="en-US" sz="1200" dirty="0"/>
          </a:p>
        </p:txBody>
      </p:sp>
      <p:sp>
        <p:nvSpPr>
          <p:cNvPr id="4" name="Text 1"/>
          <p:cNvSpPr txBox="1"/>
          <p:nvPr/>
        </p:nvSpPr>
        <p:spPr>
          <a:xfrm>
            <a:off x="812800" y="1117600"/>
            <a:ext cx="10566400" cy="635000"/>
          </a:xfrm>
          <a:prstGeom prst="rect">
            <a:avLst/>
          </a:prstGeom>
          <a:noFill/>
          <a:ln/>
        </p:spPr>
        <p:txBody>
          <a:bodyPr wrap="square" lIns="0" tIns="0" rIns="0" bIns="0" rtlCol="0" anchor="t"/>
          <a:lstStyle/>
          <a:p>
            <a:pPr algn="l" indent="0" marL="0">
              <a:lnSpc>
                <a:spcPct val="105000"/>
              </a:lnSpc>
              <a:buNone/>
            </a:pPr>
            <a:r>
              <a:rPr lang="en-US" sz="3600" b="1" dirty="0">
                <a:solidFill>
                  <a:srgbClr val="F2F6FA"/>
                </a:solidFill>
                <a:latin typeface="Arial" pitchFamily="34" charset="0"/>
                <a:ea typeface="Arial" pitchFamily="34" charset="-122"/>
                <a:cs typeface="Arial" pitchFamily="34" charset="-120"/>
              </a:rPr>
              <a:t>AI solutions, secure by default</a:t>
            </a:r>
            <a:endParaRPr lang="en-US" sz="3600" dirty="0"/>
          </a:p>
        </p:txBody>
      </p:sp>
      <p:sp>
        <p:nvSpPr>
          <p:cNvPr id="5" name="Shape 2"/>
          <p:cNvSpPr/>
          <p:nvPr/>
        </p:nvSpPr>
        <p:spPr>
          <a:xfrm>
            <a:off x="812800" y="2032000"/>
            <a:ext cx="3420533" cy="1270000"/>
          </a:xfrm>
          <a:prstGeom prst="roundRect">
            <a:avLst>
              <a:gd name="adj" fmla="val 10000"/>
            </a:avLst>
          </a:prstGeom>
          <a:solidFill>
            <a:srgbClr val="16192E"/>
          </a:solidFill>
          <a:ln w="9525">
            <a:solidFill>
              <a:srgbClr val="2A2A48"/>
            </a:solidFill>
            <a:prstDash val="solid"/>
          </a:ln>
        </p:spPr>
      </p:sp>
      <p:pic>
        <p:nvPicPr>
          <p:cNvPr id="6" name="Image 0" descr="/private/tmp/claude-501/-Users-saikiran/ac7628c3-4612-4f8b-91c8-cde531ac311b/scratchpad/icons/Chat-F5A524.png">    </p:cNvPr>
          <p:cNvPicPr>
            <a:picLocks noChangeAspect="1"/>
          </p:cNvPicPr>
          <p:nvPr/>
        </p:nvPicPr>
        <p:blipFill>
          <a:blip r:embed="rId2"/>
          <a:stretch>
            <a:fillRect/>
          </a:stretch>
        </p:blipFill>
        <p:spPr>
          <a:xfrm>
            <a:off x="1016000" y="2235200"/>
            <a:ext cx="228600" cy="228600"/>
          </a:xfrm>
          <a:prstGeom prst="rect">
            <a:avLst/>
          </a:prstGeom>
        </p:spPr>
      </p:pic>
      <p:sp>
        <p:nvSpPr>
          <p:cNvPr id="7" name="Text 3"/>
          <p:cNvSpPr txBox="1"/>
          <p:nvPr/>
        </p:nvSpPr>
        <p:spPr>
          <a:xfrm>
            <a:off x="1333500" y="2209800"/>
            <a:ext cx="2722033" cy="292100"/>
          </a:xfrm>
          <a:prstGeom prst="rect">
            <a:avLst/>
          </a:prstGeom>
          <a:noFill/>
          <a:ln/>
        </p:spPr>
        <p:txBody>
          <a:bodyPr wrap="square" lIns="0" tIns="0" rIns="0" bIns="0" rtlCol="0" anchor="t"/>
          <a:lstStyle/>
          <a:p>
            <a:pPr algn="l" indent="0" marL="0">
              <a:lnSpc>
                <a:spcPct val="115000"/>
              </a:lnSpc>
              <a:buNone/>
            </a:pPr>
            <a:r>
              <a:rPr lang="en-US" sz="1600" b="1" dirty="0">
                <a:solidFill>
                  <a:srgbClr val="F2F6FA"/>
                </a:solidFill>
                <a:latin typeface="Arial" pitchFamily="34" charset="0"/>
                <a:ea typeface="Arial" pitchFamily="34" charset="-122"/>
                <a:cs typeface="Arial" pitchFamily="34" charset="-120"/>
              </a:rPr>
              <a:t>GenAI Copilots</a:t>
            </a:r>
            <a:endParaRPr lang="en-US" sz="1600" dirty="0"/>
          </a:p>
        </p:txBody>
      </p:sp>
      <p:sp>
        <p:nvSpPr>
          <p:cNvPr id="8" name="Text 4"/>
          <p:cNvSpPr txBox="1"/>
          <p:nvPr/>
        </p:nvSpPr>
        <p:spPr>
          <a:xfrm>
            <a:off x="1016000" y="2603500"/>
            <a:ext cx="3014133" cy="571500"/>
          </a:xfrm>
          <a:prstGeom prst="rect">
            <a:avLst/>
          </a:prstGeom>
          <a:noFill/>
          <a:ln/>
        </p:spPr>
        <p:txBody>
          <a:bodyPr wrap="square" lIns="0" tIns="0" rIns="0" bIns="0" rtlCol="0" anchor="t"/>
          <a:lstStyle/>
          <a:p>
            <a:pPr algn="l" indent="0" marL="0">
              <a:lnSpc>
                <a:spcPct val="130000"/>
              </a:lnSpc>
              <a:buNone/>
            </a:pPr>
            <a:r>
              <a:rPr lang="en-US" sz="1200" dirty="0">
                <a:solidFill>
                  <a:srgbClr val="C3C6D8"/>
                </a:solidFill>
                <a:latin typeface="Arial" pitchFamily="34" charset="0"/>
                <a:ea typeface="Arial" pitchFamily="34" charset="-122"/>
                <a:cs typeface="Arial" pitchFamily="34" charset="-120"/>
              </a:rPr>
              <a:t>Assistants over your documents, tickets and knowledge base, built with RAG.</a:t>
            </a:r>
            <a:endParaRPr lang="en-US" sz="1200" dirty="0"/>
          </a:p>
        </p:txBody>
      </p:sp>
      <p:sp>
        <p:nvSpPr>
          <p:cNvPr id="9" name="Shape 5"/>
          <p:cNvSpPr/>
          <p:nvPr/>
        </p:nvSpPr>
        <p:spPr>
          <a:xfrm>
            <a:off x="4385733" y="2032000"/>
            <a:ext cx="3420533" cy="1270000"/>
          </a:xfrm>
          <a:prstGeom prst="roundRect">
            <a:avLst>
              <a:gd name="adj" fmla="val 10000"/>
            </a:avLst>
          </a:prstGeom>
          <a:solidFill>
            <a:srgbClr val="16192E"/>
          </a:solidFill>
          <a:ln w="9525">
            <a:solidFill>
              <a:srgbClr val="2A2A48"/>
            </a:solidFill>
            <a:prstDash val="solid"/>
          </a:ln>
        </p:spPr>
      </p:sp>
      <p:pic>
        <p:nvPicPr>
          <p:cNvPr id="10" name="Image 1" descr="/private/tmp/claude-501/-Users-saikiran/ac7628c3-4612-4f8b-91c8-cde531ac311b/scratchpad/icons/Lightning-F5A524.png">    </p:cNvPr>
          <p:cNvPicPr>
            <a:picLocks noChangeAspect="1"/>
          </p:cNvPicPr>
          <p:nvPr/>
        </p:nvPicPr>
        <p:blipFill>
          <a:blip r:embed="rId3"/>
          <a:stretch>
            <a:fillRect/>
          </a:stretch>
        </p:blipFill>
        <p:spPr>
          <a:xfrm>
            <a:off x="4588933" y="2235200"/>
            <a:ext cx="228600" cy="228600"/>
          </a:xfrm>
          <a:prstGeom prst="rect">
            <a:avLst/>
          </a:prstGeom>
        </p:spPr>
      </p:pic>
      <p:sp>
        <p:nvSpPr>
          <p:cNvPr id="11" name="Text 6"/>
          <p:cNvSpPr txBox="1"/>
          <p:nvPr/>
        </p:nvSpPr>
        <p:spPr>
          <a:xfrm>
            <a:off x="4906433" y="2209800"/>
            <a:ext cx="2722033" cy="292100"/>
          </a:xfrm>
          <a:prstGeom prst="rect">
            <a:avLst/>
          </a:prstGeom>
          <a:noFill/>
          <a:ln/>
        </p:spPr>
        <p:txBody>
          <a:bodyPr wrap="square" lIns="0" tIns="0" rIns="0" bIns="0" rtlCol="0" anchor="t"/>
          <a:lstStyle/>
          <a:p>
            <a:pPr algn="l" indent="0" marL="0">
              <a:lnSpc>
                <a:spcPct val="115000"/>
              </a:lnSpc>
              <a:buNone/>
            </a:pPr>
            <a:r>
              <a:rPr lang="en-US" sz="1600" b="1" dirty="0">
                <a:solidFill>
                  <a:srgbClr val="F2F6FA"/>
                </a:solidFill>
                <a:latin typeface="Arial" pitchFamily="34" charset="0"/>
                <a:ea typeface="Arial" pitchFamily="34" charset="-122"/>
                <a:cs typeface="Arial" pitchFamily="34" charset="-120"/>
              </a:rPr>
              <a:t>AI Agents</a:t>
            </a:r>
            <a:endParaRPr lang="en-US" sz="1600" dirty="0"/>
          </a:p>
        </p:txBody>
      </p:sp>
      <p:sp>
        <p:nvSpPr>
          <p:cNvPr id="12" name="Text 7"/>
          <p:cNvSpPr txBox="1"/>
          <p:nvPr/>
        </p:nvSpPr>
        <p:spPr>
          <a:xfrm>
            <a:off x="4588933" y="2603500"/>
            <a:ext cx="3014133" cy="571500"/>
          </a:xfrm>
          <a:prstGeom prst="rect">
            <a:avLst/>
          </a:prstGeom>
          <a:noFill/>
          <a:ln/>
        </p:spPr>
        <p:txBody>
          <a:bodyPr wrap="square" lIns="0" tIns="0" rIns="0" bIns="0" rtlCol="0" anchor="t"/>
          <a:lstStyle/>
          <a:p>
            <a:pPr algn="l" indent="0" marL="0">
              <a:lnSpc>
                <a:spcPct val="130000"/>
              </a:lnSpc>
              <a:buNone/>
            </a:pPr>
            <a:r>
              <a:rPr lang="en-US" sz="1200" dirty="0">
                <a:solidFill>
                  <a:srgbClr val="C3C6D8"/>
                </a:solidFill>
                <a:latin typeface="Arial" pitchFamily="34" charset="0"/>
                <a:ea typeface="Arial" pitchFamily="34" charset="-122"/>
                <a:cs typeface="Arial" pitchFamily="34" charset="-120"/>
              </a:rPr>
              <a:t>Agents that run multi-step workflows across your tools and APIs.</a:t>
            </a:r>
            <a:endParaRPr lang="en-US" sz="1200" dirty="0"/>
          </a:p>
        </p:txBody>
      </p:sp>
      <p:sp>
        <p:nvSpPr>
          <p:cNvPr id="13" name="Shape 8"/>
          <p:cNvSpPr/>
          <p:nvPr/>
        </p:nvSpPr>
        <p:spPr>
          <a:xfrm>
            <a:off x="7958667" y="2032000"/>
            <a:ext cx="3420533" cy="1270000"/>
          </a:xfrm>
          <a:prstGeom prst="roundRect">
            <a:avLst>
              <a:gd name="adj" fmla="val 10000"/>
            </a:avLst>
          </a:prstGeom>
          <a:solidFill>
            <a:srgbClr val="16192E"/>
          </a:solidFill>
          <a:ln w="9525">
            <a:solidFill>
              <a:srgbClr val="2A2A48"/>
            </a:solidFill>
            <a:prstDash val="solid"/>
          </a:ln>
        </p:spPr>
      </p:sp>
      <p:pic>
        <p:nvPicPr>
          <p:cNvPr id="14" name="Image 2" descr="/private/tmp/claude-501/-Users-saikiran/ac7628c3-4612-4f8b-91c8-cde531ac311b/scratchpad/icons/Chart-F5A524.png">    </p:cNvPr>
          <p:cNvPicPr>
            <a:picLocks noChangeAspect="1"/>
          </p:cNvPicPr>
          <p:nvPr/>
        </p:nvPicPr>
        <p:blipFill>
          <a:blip r:embed="rId4"/>
          <a:stretch>
            <a:fillRect/>
          </a:stretch>
        </p:blipFill>
        <p:spPr>
          <a:xfrm>
            <a:off x="8161867" y="2235200"/>
            <a:ext cx="228600" cy="228600"/>
          </a:xfrm>
          <a:prstGeom prst="rect">
            <a:avLst/>
          </a:prstGeom>
        </p:spPr>
      </p:pic>
      <p:sp>
        <p:nvSpPr>
          <p:cNvPr id="15" name="Text 9"/>
          <p:cNvSpPr txBox="1"/>
          <p:nvPr/>
        </p:nvSpPr>
        <p:spPr>
          <a:xfrm>
            <a:off x="8479367" y="2209800"/>
            <a:ext cx="2722033" cy="292100"/>
          </a:xfrm>
          <a:prstGeom prst="rect">
            <a:avLst/>
          </a:prstGeom>
          <a:noFill/>
          <a:ln/>
        </p:spPr>
        <p:txBody>
          <a:bodyPr wrap="square" lIns="0" tIns="0" rIns="0" bIns="0" rtlCol="0" anchor="t"/>
          <a:lstStyle/>
          <a:p>
            <a:pPr algn="l" indent="0" marL="0">
              <a:lnSpc>
                <a:spcPct val="115000"/>
              </a:lnSpc>
              <a:buNone/>
            </a:pPr>
            <a:r>
              <a:rPr lang="en-US" sz="1600" b="1" dirty="0">
                <a:solidFill>
                  <a:srgbClr val="F2F6FA"/>
                </a:solidFill>
                <a:latin typeface="Arial" pitchFamily="34" charset="0"/>
                <a:ea typeface="Arial" pitchFamily="34" charset="-122"/>
                <a:cs typeface="Arial" pitchFamily="34" charset="-120"/>
              </a:rPr>
              <a:t>Predictive ML</a:t>
            </a:r>
            <a:endParaRPr lang="en-US" sz="1600" dirty="0"/>
          </a:p>
        </p:txBody>
      </p:sp>
      <p:sp>
        <p:nvSpPr>
          <p:cNvPr id="16" name="Text 10"/>
          <p:cNvSpPr txBox="1"/>
          <p:nvPr/>
        </p:nvSpPr>
        <p:spPr>
          <a:xfrm>
            <a:off x="8161867" y="2603500"/>
            <a:ext cx="3014133" cy="571500"/>
          </a:xfrm>
          <a:prstGeom prst="rect">
            <a:avLst/>
          </a:prstGeom>
          <a:noFill/>
          <a:ln/>
        </p:spPr>
        <p:txBody>
          <a:bodyPr wrap="square" lIns="0" tIns="0" rIns="0" bIns="0" rtlCol="0" anchor="t"/>
          <a:lstStyle/>
          <a:p>
            <a:pPr algn="l" indent="0" marL="0">
              <a:lnSpc>
                <a:spcPct val="130000"/>
              </a:lnSpc>
              <a:buNone/>
            </a:pPr>
            <a:r>
              <a:rPr lang="en-US" sz="1200" dirty="0">
                <a:solidFill>
                  <a:srgbClr val="C3C6D8"/>
                </a:solidFill>
                <a:latin typeface="Arial" pitchFamily="34" charset="0"/>
                <a:ea typeface="Arial" pitchFamily="34" charset="-122"/>
                <a:cs typeface="Arial" pitchFamily="34" charset="-120"/>
              </a:rPr>
              <a:t>Forecasting, anomaly detection and scoring models on your data.</a:t>
            </a:r>
            <a:endParaRPr lang="en-US" sz="1200" dirty="0"/>
          </a:p>
        </p:txBody>
      </p:sp>
      <p:sp>
        <p:nvSpPr>
          <p:cNvPr id="17" name="Shape 11"/>
          <p:cNvSpPr/>
          <p:nvPr/>
        </p:nvSpPr>
        <p:spPr>
          <a:xfrm>
            <a:off x="812800" y="3454400"/>
            <a:ext cx="3420533" cy="1270000"/>
          </a:xfrm>
          <a:prstGeom prst="roundRect">
            <a:avLst>
              <a:gd name="adj" fmla="val 10000"/>
            </a:avLst>
          </a:prstGeom>
          <a:solidFill>
            <a:srgbClr val="16192E"/>
          </a:solidFill>
          <a:ln w="9525">
            <a:solidFill>
              <a:srgbClr val="2A2A48"/>
            </a:solidFill>
            <a:prstDash val="solid"/>
          </a:ln>
        </p:spPr>
      </p:sp>
      <p:pic>
        <p:nvPicPr>
          <p:cNvPr id="18" name="Image 3" descr="/private/tmp/claude-501/-Users-saikiran/ac7628c3-4612-4f8b-91c8-cde531ac311b/scratchpad/icons/Lock-22D3EE.png">    </p:cNvPr>
          <p:cNvPicPr>
            <a:picLocks noChangeAspect="1"/>
          </p:cNvPicPr>
          <p:nvPr/>
        </p:nvPicPr>
        <p:blipFill>
          <a:blip r:embed="rId5"/>
          <a:stretch>
            <a:fillRect/>
          </a:stretch>
        </p:blipFill>
        <p:spPr>
          <a:xfrm>
            <a:off x="1016000" y="3657600"/>
            <a:ext cx="228600" cy="228600"/>
          </a:xfrm>
          <a:prstGeom prst="rect">
            <a:avLst/>
          </a:prstGeom>
        </p:spPr>
      </p:pic>
      <p:sp>
        <p:nvSpPr>
          <p:cNvPr id="19" name="Text 12"/>
          <p:cNvSpPr txBox="1"/>
          <p:nvPr/>
        </p:nvSpPr>
        <p:spPr>
          <a:xfrm>
            <a:off x="1333500" y="3632200"/>
            <a:ext cx="2722033" cy="292100"/>
          </a:xfrm>
          <a:prstGeom prst="rect">
            <a:avLst/>
          </a:prstGeom>
          <a:noFill/>
          <a:ln/>
        </p:spPr>
        <p:txBody>
          <a:bodyPr wrap="square" lIns="0" tIns="0" rIns="0" bIns="0" rtlCol="0" anchor="t"/>
          <a:lstStyle/>
          <a:p>
            <a:pPr algn="l" indent="0" marL="0">
              <a:lnSpc>
                <a:spcPct val="115000"/>
              </a:lnSpc>
              <a:buNone/>
            </a:pPr>
            <a:r>
              <a:rPr lang="en-US" sz="1600" b="1" dirty="0">
                <a:solidFill>
                  <a:srgbClr val="F2F6FA"/>
                </a:solidFill>
                <a:latin typeface="Arial" pitchFamily="34" charset="0"/>
                <a:ea typeface="Arial" pitchFamily="34" charset="-122"/>
                <a:cs typeface="Arial" pitchFamily="34" charset="-120"/>
              </a:rPr>
              <a:t>AI for Security</a:t>
            </a:r>
            <a:endParaRPr lang="en-US" sz="1600" dirty="0"/>
          </a:p>
        </p:txBody>
      </p:sp>
      <p:sp>
        <p:nvSpPr>
          <p:cNvPr id="20" name="Text 13"/>
          <p:cNvSpPr txBox="1"/>
          <p:nvPr/>
        </p:nvSpPr>
        <p:spPr>
          <a:xfrm>
            <a:off x="1016000" y="4025900"/>
            <a:ext cx="3014133" cy="571500"/>
          </a:xfrm>
          <a:prstGeom prst="rect">
            <a:avLst/>
          </a:prstGeom>
          <a:noFill/>
          <a:ln/>
        </p:spPr>
        <p:txBody>
          <a:bodyPr wrap="square" lIns="0" tIns="0" rIns="0" bIns="0" rtlCol="0" anchor="t"/>
          <a:lstStyle/>
          <a:p>
            <a:pPr algn="l" indent="0" marL="0">
              <a:lnSpc>
                <a:spcPct val="130000"/>
              </a:lnSpc>
              <a:buNone/>
            </a:pPr>
            <a:r>
              <a:rPr lang="en-US" sz="1200" dirty="0">
                <a:solidFill>
                  <a:srgbClr val="C3C6D8"/>
                </a:solidFill>
                <a:latin typeface="Arial" pitchFamily="34" charset="0"/>
                <a:ea typeface="Arial" pitchFamily="34" charset="-122"/>
                <a:cs typeface="Arial" pitchFamily="34" charset="-120"/>
              </a:rPr>
              <a:t>Automated alert triage, phishing detection and log summarisation.</a:t>
            </a:r>
            <a:endParaRPr lang="en-US" sz="1200" dirty="0"/>
          </a:p>
        </p:txBody>
      </p:sp>
      <p:sp>
        <p:nvSpPr>
          <p:cNvPr id="21" name="Shape 14"/>
          <p:cNvSpPr/>
          <p:nvPr/>
        </p:nvSpPr>
        <p:spPr>
          <a:xfrm>
            <a:off x="4385733" y="3454400"/>
            <a:ext cx="3420533" cy="1270000"/>
          </a:xfrm>
          <a:prstGeom prst="roundRect">
            <a:avLst>
              <a:gd name="adj" fmla="val 10000"/>
            </a:avLst>
          </a:prstGeom>
          <a:solidFill>
            <a:srgbClr val="16192E"/>
          </a:solidFill>
          <a:ln w="9525">
            <a:solidFill>
              <a:srgbClr val="2A2A48"/>
            </a:solidFill>
            <a:prstDash val="solid"/>
          </a:ln>
        </p:spPr>
      </p:sp>
      <p:pic>
        <p:nvPicPr>
          <p:cNvPr id="22" name="Image 4" descr="/private/tmp/claude-501/-Users-saikiran/ac7628c3-4612-4f8b-91c8-cde531ac311b/scratchpad/icons/Warning-22D3EE.png">    </p:cNvPr>
          <p:cNvPicPr>
            <a:picLocks noChangeAspect="1"/>
          </p:cNvPicPr>
          <p:nvPr/>
        </p:nvPicPr>
        <p:blipFill>
          <a:blip r:embed="rId6"/>
          <a:stretch>
            <a:fillRect/>
          </a:stretch>
        </p:blipFill>
        <p:spPr>
          <a:xfrm>
            <a:off x="4588933" y="3657600"/>
            <a:ext cx="228600" cy="228600"/>
          </a:xfrm>
          <a:prstGeom prst="rect">
            <a:avLst/>
          </a:prstGeom>
        </p:spPr>
      </p:pic>
      <p:sp>
        <p:nvSpPr>
          <p:cNvPr id="23" name="Text 15"/>
          <p:cNvSpPr txBox="1"/>
          <p:nvPr/>
        </p:nvSpPr>
        <p:spPr>
          <a:xfrm>
            <a:off x="4906433" y="3632200"/>
            <a:ext cx="2722033" cy="292100"/>
          </a:xfrm>
          <a:prstGeom prst="rect">
            <a:avLst/>
          </a:prstGeom>
          <a:noFill/>
          <a:ln/>
        </p:spPr>
        <p:txBody>
          <a:bodyPr wrap="square" lIns="0" tIns="0" rIns="0" bIns="0" rtlCol="0" anchor="t"/>
          <a:lstStyle/>
          <a:p>
            <a:pPr algn="l" indent="0" marL="0">
              <a:lnSpc>
                <a:spcPct val="115000"/>
              </a:lnSpc>
              <a:buNone/>
            </a:pPr>
            <a:r>
              <a:rPr lang="en-US" sz="1600" b="1" dirty="0">
                <a:solidFill>
                  <a:srgbClr val="F2F6FA"/>
                </a:solidFill>
                <a:latin typeface="Arial" pitchFamily="34" charset="0"/>
                <a:ea typeface="Arial" pitchFamily="34" charset="-122"/>
                <a:cs typeface="Arial" pitchFamily="34" charset="-120"/>
              </a:rPr>
              <a:t>LLM Red Teaming</a:t>
            </a:r>
            <a:endParaRPr lang="en-US" sz="1600" dirty="0"/>
          </a:p>
        </p:txBody>
      </p:sp>
      <p:sp>
        <p:nvSpPr>
          <p:cNvPr id="24" name="Text 16"/>
          <p:cNvSpPr txBox="1"/>
          <p:nvPr/>
        </p:nvSpPr>
        <p:spPr>
          <a:xfrm>
            <a:off x="4588933" y="4025900"/>
            <a:ext cx="3014133" cy="571500"/>
          </a:xfrm>
          <a:prstGeom prst="rect">
            <a:avLst/>
          </a:prstGeom>
          <a:noFill/>
          <a:ln/>
        </p:spPr>
        <p:txBody>
          <a:bodyPr wrap="square" lIns="0" tIns="0" rIns="0" bIns="0" rtlCol="0" anchor="t"/>
          <a:lstStyle/>
          <a:p>
            <a:pPr algn="l" indent="0" marL="0">
              <a:lnSpc>
                <a:spcPct val="130000"/>
              </a:lnSpc>
              <a:buNone/>
            </a:pPr>
            <a:r>
              <a:rPr lang="en-US" sz="1200" dirty="0">
                <a:solidFill>
                  <a:srgbClr val="C3C6D8"/>
                </a:solidFill>
                <a:latin typeface="Arial" pitchFamily="34" charset="0"/>
                <a:ea typeface="Arial" pitchFamily="34" charset="-122"/>
                <a:cs typeface="Arial" pitchFamily="34" charset="-120"/>
              </a:rPr>
              <a:t>Prompt-injection, jailbreak and data-leak testing per OWASP LLM Top 10.</a:t>
            </a:r>
            <a:endParaRPr lang="en-US" sz="1200" dirty="0"/>
          </a:p>
        </p:txBody>
      </p:sp>
      <p:sp>
        <p:nvSpPr>
          <p:cNvPr id="25" name="Shape 17"/>
          <p:cNvSpPr/>
          <p:nvPr/>
        </p:nvSpPr>
        <p:spPr>
          <a:xfrm>
            <a:off x="7958667" y="3454400"/>
            <a:ext cx="3420533" cy="1270000"/>
          </a:xfrm>
          <a:prstGeom prst="roundRect">
            <a:avLst>
              <a:gd name="adj" fmla="val 10000"/>
            </a:avLst>
          </a:prstGeom>
          <a:solidFill>
            <a:srgbClr val="16192E"/>
          </a:solidFill>
          <a:ln w="9525">
            <a:solidFill>
              <a:srgbClr val="2A2A48"/>
            </a:solidFill>
            <a:prstDash val="solid"/>
          </a:ln>
        </p:spPr>
      </p:sp>
      <p:pic>
        <p:nvPicPr>
          <p:cNvPr id="26" name="Image 5" descr="/private/tmp/claude-501/-Users-saikiran/ac7628c3-4612-4f8b-91c8-cde531ac311b/scratchpad/icons/Verified-22D3EE.png">    </p:cNvPr>
          <p:cNvPicPr>
            <a:picLocks noChangeAspect="1"/>
          </p:cNvPicPr>
          <p:nvPr/>
        </p:nvPicPr>
        <p:blipFill>
          <a:blip r:embed="rId7"/>
          <a:stretch>
            <a:fillRect/>
          </a:stretch>
        </p:blipFill>
        <p:spPr>
          <a:xfrm>
            <a:off x="8161867" y="3657600"/>
            <a:ext cx="228600" cy="228600"/>
          </a:xfrm>
          <a:prstGeom prst="rect">
            <a:avLst/>
          </a:prstGeom>
        </p:spPr>
      </p:pic>
      <p:sp>
        <p:nvSpPr>
          <p:cNvPr id="27" name="Text 18"/>
          <p:cNvSpPr txBox="1"/>
          <p:nvPr/>
        </p:nvSpPr>
        <p:spPr>
          <a:xfrm>
            <a:off x="8479367" y="3632200"/>
            <a:ext cx="2722033" cy="292100"/>
          </a:xfrm>
          <a:prstGeom prst="rect">
            <a:avLst/>
          </a:prstGeom>
          <a:noFill/>
          <a:ln/>
        </p:spPr>
        <p:txBody>
          <a:bodyPr wrap="square" lIns="0" tIns="0" rIns="0" bIns="0" rtlCol="0" anchor="t"/>
          <a:lstStyle/>
          <a:p>
            <a:pPr algn="l" indent="0" marL="0">
              <a:lnSpc>
                <a:spcPct val="115000"/>
              </a:lnSpc>
              <a:buNone/>
            </a:pPr>
            <a:r>
              <a:rPr lang="en-US" sz="1600" b="1" dirty="0">
                <a:solidFill>
                  <a:srgbClr val="F2F6FA"/>
                </a:solidFill>
                <a:latin typeface="Arial" pitchFamily="34" charset="0"/>
                <a:ea typeface="Arial" pitchFamily="34" charset="-122"/>
                <a:cs typeface="Arial" pitchFamily="34" charset="-120"/>
              </a:rPr>
              <a:t>AI Governance</a:t>
            </a:r>
            <a:endParaRPr lang="en-US" sz="1600" dirty="0"/>
          </a:p>
        </p:txBody>
      </p:sp>
      <p:sp>
        <p:nvSpPr>
          <p:cNvPr id="28" name="Text 19"/>
          <p:cNvSpPr txBox="1"/>
          <p:nvPr/>
        </p:nvSpPr>
        <p:spPr>
          <a:xfrm>
            <a:off x="8161867" y="4025900"/>
            <a:ext cx="3014133" cy="571500"/>
          </a:xfrm>
          <a:prstGeom prst="rect">
            <a:avLst/>
          </a:prstGeom>
          <a:noFill/>
          <a:ln/>
        </p:spPr>
        <p:txBody>
          <a:bodyPr wrap="square" lIns="0" tIns="0" rIns="0" bIns="0" rtlCol="0" anchor="t"/>
          <a:lstStyle/>
          <a:p>
            <a:pPr algn="l" indent="0" marL="0">
              <a:lnSpc>
                <a:spcPct val="130000"/>
              </a:lnSpc>
              <a:buNone/>
            </a:pPr>
            <a:r>
              <a:rPr lang="en-US" sz="1200" dirty="0">
                <a:solidFill>
                  <a:srgbClr val="C3C6D8"/>
                </a:solidFill>
                <a:latin typeface="Arial" pitchFamily="34" charset="0"/>
                <a:ea typeface="Arial" pitchFamily="34" charset="-122"/>
                <a:cs typeface="Arial" pitchFamily="34" charset="-120"/>
              </a:rPr>
              <a:t>Responsible-AI policy, model risk reviews and ISO/IEC 42001 readiness.</a:t>
            </a:r>
            <a:endParaRPr lang="en-US" sz="1200" dirty="0"/>
          </a:p>
        </p:txBody>
      </p:sp>
      <p:sp>
        <p:nvSpPr>
          <p:cNvPr id="29" name="Text 20"/>
          <p:cNvSpPr txBox="1"/>
          <p:nvPr/>
        </p:nvSpPr>
        <p:spPr>
          <a:xfrm>
            <a:off x="812800" y="5067300"/>
            <a:ext cx="482600" cy="215900"/>
          </a:xfrm>
          <a:prstGeom prst="rect">
            <a:avLst/>
          </a:prstGeom>
          <a:noFill/>
          <a:ln/>
        </p:spPr>
        <p:txBody>
          <a:bodyPr wrap="square" lIns="0" tIns="0" rIns="0" bIns="0" rtlCol="0" anchor="t"/>
          <a:lstStyle/>
          <a:p>
            <a:pPr algn="l" indent="0" marL="0">
              <a:lnSpc>
                <a:spcPct val="115000"/>
              </a:lnSpc>
              <a:buNone/>
            </a:pPr>
            <a:r>
              <a:rPr lang="en-US" sz="1200" dirty="0">
                <a:solidFill>
                  <a:srgbClr val="9A9CB5"/>
                </a:solidFill>
                <a:latin typeface="Consolas" pitchFamily="34" charset="0"/>
                <a:ea typeface="Consolas" pitchFamily="34" charset="-122"/>
                <a:cs typeface="Consolas" pitchFamily="34" charset="-120"/>
              </a:rPr>
              <a:t>STACK</a:t>
            </a:r>
            <a:endParaRPr lang="en-US" sz="1200" dirty="0"/>
          </a:p>
        </p:txBody>
      </p:sp>
      <p:sp>
        <p:nvSpPr>
          <p:cNvPr id="30" name="Shape 21"/>
          <p:cNvSpPr/>
          <p:nvPr/>
        </p:nvSpPr>
        <p:spPr>
          <a:xfrm>
            <a:off x="1384300" y="5016500"/>
            <a:ext cx="828040" cy="317500"/>
          </a:xfrm>
          <a:prstGeom prst="roundRect">
            <a:avLst>
              <a:gd name="adj" fmla="val 50000"/>
            </a:avLst>
          </a:prstGeom>
          <a:solidFill>
            <a:srgbClr val="2E2412"/>
          </a:solidFill>
          <a:ln/>
        </p:spPr>
      </p:sp>
      <p:sp>
        <p:nvSpPr>
          <p:cNvPr id="31" name="Text 22"/>
          <p:cNvSpPr txBox="1"/>
          <p:nvPr/>
        </p:nvSpPr>
        <p:spPr>
          <a:xfrm>
            <a:off x="1384300" y="5067300"/>
            <a:ext cx="828040" cy="215900"/>
          </a:xfrm>
          <a:prstGeom prst="rect">
            <a:avLst/>
          </a:prstGeom>
          <a:noFill/>
          <a:ln/>
        </p:spPr>
        <p:txBody>
          <a:bodyPr wrap="square" lIns="0" tIns="0" rIns="0" bIns="0" rtlCol="0" anchor="t"/>
          <a:lstStyle/>
          <a:p>
            <a:pPr algn="ctr" indent="0" marL="0">
              <a:lnSpc>
                <a:spcPct val="115000"/>
              </a:lnSpc>
              <a:buNone/>
            </a:pPr>
            <a:r>
              <a:rPr lang="en-US" sz="1200" dirty="0">
                <a:solidFill>
                  <a:srgbClr val="FCD68A"/>
                </a:solidFill>
                <a:latin typeface="Consolas" pitchFamily="34" charset="0"/>
                <a:ea typeface="Consolas" pitchFamily="34" charset="-122"/>
                <a:cs typeface="Consolas" pitchFamily="34" charset="-120"/>
              </a:rPr>
              <a:t>Claude</a:t>
            </a:r>
            <a:endParaRPr lang="en-US" sz="1200" dirty="0"/>
          </a:p>
        </p:txBody>
      </p:sp>
      <p:sp>
        <p:nvSpPr>
          <p:cNvPr id="32" name="Shape 23"/>
          <p:cNvSpPr/>
          <p:nvPr/>
        </p:nvSpPr>
        <p:spPr>
          <a:xfrm>
            <a:off x="2301240" y="5016500"/>
            <a:ext cx="553720" cy="317500"/>
          </a:xfrm>
          <a:prstGeom prst="roundRect">
            <a:avLst>
              <a:gd name="adj" fmla="val 50000"/>
            </a:avLst>
          </a:prstGeom>
          <a:solidFill>
            <a:srgbClr val="2E2412"/>
          </a:solidFill>
          <a:ln/>
        </p:spPr>
      </p:sp>
      <p:sp>
        <p:nvSpPr>
          <p:cNvPr id="33" name="Text 24"/>
          <p:cNvSpPr txBox="1"/>
          <p:nvPr/>
        </p:nvSpPr>
        <p:spPr>
          <a:xfrm>
            <a:off x="2301240" y="5067300"/>
            <a:ext cx="553720" cy="215900"/>
          </a:xfrm>
          <a:prstGeom prst="rect">
            <a:avLst/>
          </a:prstGeom>
          <a:noFill/>
          <a:ln/>
        </p:spPr>
        <p:txBody>
          <a:bodyPr wrap="square" lIns="0" tIns="0" rIns="0" bIns="0" rtlCol="0" anchor="t"/>
          <a:lstStyle/>
          <a:p>
            <a:pPr algn="ctr" indent="0" marL="0">
              <a:lnSpc>
                <a:spcPct val="115000"/>
              </a:lnSpc>
              <a:buNone/>
            </a:pPr>
            <a:r>
              <a:rPr lang="en-US" sz="1200" dirty="0">
                <a:solidFill>
                  <a:srgbClr val="FCD68A"/>
                </a:solidFill>
                <a:latin typeface="Consolas" pitchFamily="34" charset="0"/>
                <a:ea typeface="Consolas" pitchFamily="34" charset="-122"/>
                <a:cs typeface="Consolas" pitchFamily="34" charset="-120"/>
              </a:rPr>
              <a:t>GPT</a:t>
            </a:r>
            <a:endParaRPr lang="en-US" sz="1200" dirty="0"/>
          </a:p>
        </p:txBody>
      </p:sp>
      <p:sp>
        <p:nvSpPr>
          <p:cNvPr id="34" name="Shape 25"/>
          <p:cNvSpPr/>
          <p:nvPr/>
        </p:nvSpPr>
        <p:spPr>
          <a:xfrm>
            <a:off x="2943860" y="5016500"/>
            <a:ext cx="736600" cy="317500"/>
          </a:xfrm>
          <a:prstGeom prst="roundRect">
            <a:avLst>
              <a:gd name="adj" fmla="val 50000"/>
            </a:avLst>
          </a:prstGeom>
          <a:solidFill>
            <a:srgbClr val="2E2412"/>
          </a:solidFill>
          <a:ln/>
        </p:spPr>
      </p:sp>
      <p:sp>
        <p:nvSpPr>
          <p:cNvPr id="35" name="Text 26"/>
          <p:cNvSpPr txBox="1"/>
          <p:nvPr/>
        </p:nvSpPr>
        <p:spPr>
          <a:xfrm>
            <a:off x="2943860" y="5067300"/>
            <a:ext cx="736600" cy="215900"/>
          </a:xfrm>
          <a:prstGeom prst="rect">
            <a:avLst/>
          </a:prstGeom>
          <a:noFill/>
          <a:ln/>
        </p:spPr>
        <p:txBody>
          <a:bodyPr wrap="square" lIns="0" tIns="0" rIns="0" bIns="0" rtlCol="0" anchor="t"/>
          <a:lstStyle/>
          <a:p>
            <a:pPr algn="ctr" indent="0" marL="0">
              <a:lnSpc>
                <a:spcPct val="115000"/>
              </a:lnSpc>
              <a:buNone/>
            </a:pPr>
            <a:r>
              <a:rPr lang="en-US" sz="1200" dirty="0">
                <a:solidFill>
                  <a:srgbClr val="FCD68A"/>
                </a:solidFill>
                <a:latin typeface="Consolas" pitchFamily="34" charset="0"/>
                <a:ea typeface="Consolas" pitchFamily="34" charset="-122"/>
                <a:cs typeface="Consolas" pitchFamily="34" charset="-120"/>
              </a:rPr>
              <a:t>Llama</a:t>
            </a:r>
            <a:endParaRPr lang="en-US" sz="1200" dirty="0"/>
          </a:p>
        </p:txBody>
      </p:sp>
      <p:sp>
        <p:nvSpPr>
          <p:cNvPr id="36" name="Shape 27"/>
          <p:cNvSpPr/>
          <p:nvPr/>
        </p:nvSpPr>
        <p:spPr>
          <a:xfrm>
            <a:off x="3769360" y="5016500"/>
            <a:ext cx="1102360" cy="317500"/>
          </a:xfrm>
          <a:prstGeom prst="roundRect">
            <a:avLst>
              <a:gd name="adj" fmla="val 50000"/>
            </a:avLst>
          </a:prstGeom>
          <a:solidFill>
            <a:srgbClr val="2E2412"/>
          </a:solidFill>
          <a:ln/>
        </p:spPr>
      </p:sp>
      <p:sp>
        <p:nvSpPr>
          <p:cNvPr id="37" name="Text 28"/>
          <p:cNvSpPr txBox="1"/>
          <p:nvPr/>
        </p:nvSpPr>
        <p:spPr>
          <a:xfrm>
            <a:off x="3769360" y="5067300"/>
            <a:ext cx="1102360" cy="215900"/>
          </a:xfrm>
          <a:prstGeom prst="rect">
            <a:avLst/>
          </a:prstGeom>
          <a:noFill/>
          <a:ln/>
        </p:spPr>
        <p:txBody>
          <a:bodyPr wrap="square" lIns="0" tIns="0" rIns="0" bIns="0" rtlCol="0" anchor="t"/>
          <a:lstStyle/>
          <a:p>
            <a:pPr algn="ctr" indent="0" marL="0">
              <a:lnSpc>
                <a:spcPct val="115000"/>
              </a:lnSpc>
              <a:buNone/>
            </a:pPr>
            <a:r>
              <a:rPr lang="en-US" sz="1200" dirty="0">
                <a:solidFill>
                  <a:srgbClr val="FCD68A"/>
                </a:solidFill>
                <a:latin typeface="Consolas" pitchFamily="34" charset="0"/>
                <a:ea typeface="Consolas" pitchFamily="34" charset="-122"/>
                <a:cs typeface="Consolas" pitchFamily="34" charset="-120"/>
              </a:rPr>
              <a:t>LangChain</a:t>
            </a:r>
            <a:endParaRPr lang="en-US" sz="1200" dirty="0"/>
          </a:p>
        </p:txBody>
      </p:sp>
      <p:sp>
        <p:nvSpPr>
          <p:cNvPr id="38" name="Shape 29"/>
          <p:cNvSpPr/>
          <p:nvPr/>
        </p:nvSpPr>
        <p:spPr>
          <a:xfrm>
            <a:off x="4960620" y="5016500"/>
            <a:ext cx="1193800" cy="317500"/>
          </a:xfrm>
          <a:prstGeom prst="roundRect">
            <a:avLst>
              <a:gd name="adj" fmla="val 50000"/>
            </a:avLst>
          </a:prstGeom>
          <a:solidFill>
            <a:srgbClr val="2E2412"/>
          </a:solidFill>
          <a:ln/>
        </p:spPr>
      </p:sp>
      <p:sp>
        <p:nvSpPr>
          <p:cNvPr id="39" name="Text 30"/>
          <p:cNvSpPr txBox="1"/>
          <p:nvPr/>
        </p:nvSpPr>
        <p:spPr>
          <a:xfrm>
            <a:off x="4960620" y="5067300"/>
            <a:ext cx="1193800" cy="215900"/>
          </a:xfrm>
          <a:prstGeom prst="rect">
            <a:avLst/>
          </a:prstGeom>
          <a:noFill/>
          <a:ln/>
        </p:spPr>
        <p:txBody>
          <a:bodyPr wrap="square" lIns="0" tIns="0" rIns="0" bIns="0" rtlCol="0" anchor="t"/>
          <a:lstStyle/>
          <a:p>
            <a:pPr algn="ctr" indent="0" marL="0">
              <a:lnSpc>
                <a:spcPct val="115000"/>
              </a:lnSpc>
              <a:buNone/>
            </a:pPr>
            <a:r>
              <a:rPr lang="en-US" sz="1200" dirty="0">
                <a:solidFill>
                  <a:srgbClr val="FCD68A"/>
                </a:solidFill>
                <a:latin typeface="Consolas" pitchFamily="34" charset="0"/>
                <a:ea typeface="Consolas" pitchFamily="34" charset="-122"/>
                <a:cs typeface="Consolas" pitchFamily="34" charset="-120"/>
              </a:rPr>
              <a:t>Vector DBs</a:t>
            </a:r>
            <a:endParaRPr lang="en-US" sz="1200" dirty="0"/>
          </a:p>
        </p:txBody>
      </p:sp>
      <p:sp>
        <p:nvSpPr>
          <p:cNvPr id="40" name="Shape 31"/>
          <p:cNvSpPr/>
          <p:nvPr/>
        </p:nvSpPr>
        <p:spPr>
          <a:xfrm>
            <a:off x="6243320" y="5016500"/>
            <a:ext cx="828040" cy="317500"/>
          </a:xfrm>
          <a:prstGeom prst="roundRect">
            <a:avLst>
              <a:gd name="adj" fmla="val 50000"/>
            </a:avLst>
          </a:prstGeom>
          <a:solidFill>
            <a:srgbClr val="2E2412"/>
          </a:solidFill>
          <a:ln/>
        </p:spPr>
      </p:sp>
      <p:sp>
        <p:nvSpPr>
          <p:cNvPr id="41" name="Text 32"/>
          <p:cNvSpPr txBox="1"/>
          <p:nvPr/>
        </p:nvSpPr>
        <p:spPr>
          <a:xfrm>
            <a:off x="6243320" y="5067300"/>
            <a:ext cx="828040" cy="215900"/>
          </a:xfrm>
          <a:prstGeom prst="rect">
            <a:avLst/>
          </a:prstGeom>
          <a:noFill/>
          <a:ln/>
        </p:spPr>
        <p:txBody>
          <a:bodyPr wrap="square" lIns="0" tIns="0" rIns="0" bIns="0" rtlCol="0" anchor="t"/>
          <a:lstStyle/>
          <a:p>
            <a:pPr algn="ctr" indent="0" marL="0">
              <a:lnSpc>
                <a:spcPct val="115000"/>
              </a:lnSpc>
              <a:buNone/>
            </a:pPr>
            <a:r>
              <a:rPr lang="en-US" sz="1200" dirty="0">
                <a:solidFill>
                  <a:srgbClr val="FCD68A"/>
                </a:solidFill>
                <a:latin typeface="Consolas" pitchFamily="34" charset="0"/>
                <a:ea typeface="Consolas" pitchFamily="34" charset="-122"/>
                <a:cs typeface="Consolas" pitchFamily="34" charset="-120"/>
              </a:rPr>
              <a:t>Python</a:t>
            </a:r>
            <a:endParaRPr lang="en-US" sz="1200" dirty="0"/>
          </a:p>
        </p:txBody>
      </p:sp>
      <p:sp>
        <p:nvSpPr>
          <p:cNvPr id="42" name="Shape 33"/>
          <p:cNvSpPr/>
          <p:nvPr/>
        </p:nvSpPr>
        <p:spPr>
          <a:xfrm>
            <a:off x="812800" y="6134100"/>
            <a:ext cx="10566400" cy="0"/>
          </a:xfrm>
          <a:prstGeom prst="line">
            <a:avLst/>
          </a:prstGeom>
          <a:noFill/>
          <a:ln w="9525">
            <a:solidFill>
              <a:srgbClr val="2A2A48"/>
            </a:solidFill>
            <a:prstDash val="solid"/>
          </a:ln>
        </p:spPr>
      </p:sp>
      <p:sp>
        <p:nvSpPr>
          <p:cNvPr id="43" name="Text 34"/>
          <p:cNvSpPr txBox="1"/>
          <p:nvPr/>
        </p:nvSpPr>
        <p:spPr>
          <a:xfrm>
            <a:off x="812800" y="6261100"/>
            <a:ext cx="5080000" cy="228600"/>
          </a:xfrm>
          <a:prstGeom prst="rect">
            <a:avLst/>
          </a:prstGeom>
          <a:noFill/>
          <a:ln/>
        </p:spPr>
        <p:txBody>
          <a:bodyPr wrap="square" lIns="0" tIns="0" rIns="0" bIns="0" rtlCol="0" anchor="t"/>
          <a:lstStyle/>
          <a:p>
            <a:pPr algn="l" indent="0" marL="0">
              <a:lnSpc>
                <a:spcPct val="115000"/>
              </a:lnSpc>
              <a:buNone/>
            </a:pPr>
            <a:r>
              <a:rPr lang="en-US" sz="1200" spc="150" kern="0" dirty="0">
                <a:solidFill>
                  <a:srgbClr val="9A9CB5"/>
                </a:solidFill>
                <a:latin typeface="Consolas" pitchFamily="34" charset="0"/>
                <a:ea typeface="Consolas" pitchFamily="34" charset="-122"/>
                <a:cs typeface="Consolas" pitchFamily="34" charset="-120"/>
              </a:rPr>
              <a:t>AMPLIFLY INNOVATIONS × HOME OF CYBER</a:t>
            </a:r>
            <a:endParaRPr lang="en-US" sz="1200" dirty="0"/>
          </a:p>
        </p:txBody>
      </p:sp>
      <p:sp>
        <p:nvSpPr>
          <p:cNvPr id="44" name="Text 35"/>
          <p:cNvSpPr txBox="1"/>
          <p:nvPr/>
        </p:nvSpPr>
        <p:spPr>
          <a:xfrm>
            <a:off x="5080000" y="6261100"/>
            <a:ext cx="4445000" cy="228600"/>
          </a:xfrm>
          <a:prstGeom prst="rect">
            <a:avLst/>
          </a:prstGeom>
          <a:noFill/>
          <a:ln/>
        </p:spPr>
        <p:txBody>
          <a:bodyPr wrap="square" lIns="0" tIns="0" rIns="0" bIns="0" rtlCol="0" anchor="t"/>
          <a:lstStyle/>
          <a:p>
            <a:pPr algn="ctr" indent="0" marL="0">
              <a:lnSpc>
                <a:spcPct val="115000"/>
              </a:lnSpc>
              <a:buNone/>
            </a:pPr>
            <a:r>
              <a:rPr lang="en-US" sz="1200" dirty="0">
                <a:solidFill>
                  <a:srgbClr val="9A9CB5"/>
                </a:solidFill>
                <a:latin typeface="Consolas" pitchFamily="34" charset="0"/>
                <a:ea typeface="Consolas" pitchFamily="34" charset="-122"/>
                <a:cs typeface="Consolas" pitchFamily="34" charset="-120"/>
              </a:rPr>
              <a:t>homeofcyber.com  |  ampliflytech.com</a:t>
            </a:r>
            <a:endParaRPr lang="en-US" sz="1200" dirty="0"/>
          </a:p>
        </p:txBody>
      </p:sp>
      <p:sp>
        <p:nvSpPr>
          <p:cNvPr id="45" name="Text 36"/>
          <p:cNvSpPr txBox="1"/>
          <p:nvPr/>
        </p:nvSpPr>
        <p:spPr>
          <a:xfrm>
            <a:off x="10109200" y="6261100"/>
            <a:ext cx="1270000" cy="228600"/>
          </a:xfrm>
          <a:prstGeom prst="rect">
            <a:avLst/>
          </a:prstGeom>
          <a:noFill/>
          <a:ln/>
        </p:spPr>
        <p:txBody>
          <a:bodyPr wrap="square" lIns="0" tIns="0" rIns="0" bIns="0" rtlCol="0" anchor="t"/>
          <a:lstStyle/>
          <a:p>
            <a:pPr algn="r" indent="0" marL="0">
              <a:lnSpc>
                <a:spcPct val="115000"/>
              </a:lnSpc>
              <a:buNone/>
            </a:pPr>
            <a:r>
              <a:rPr lang="en-US" sz="1200" dirty="0">
                <a:solidFill>
                  <a:srgbClr val="F5A524"/>
                </a:solidFill>
                <a:latin typeface="Consolas" pitchFamily="34" charset="0"/>
                <a:ea typeface="Consolas" pitchFamily="34" charset="-122"/>
                <a:cs typeface="Consolas" pitchFamily="34" charset="-120"/>
              </a:rPr>
              <a:t>12 / 19</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4F6F8"/>
        </a:solidFill>
      </p:bgPr>
    </p:bg>
    <p:spTree>
      <p:nvGrpSpPr>
        <p:cNvPr id="1" name=""/>
        <p:cNvGrpSpPr/>
        <p:nvPr/>
      </p:nvGrpSpPr>
      <p:grpSpPr>
        <a:xfrm>
          <a:off x="0" y="0"/>
          <a:ext cx="0" cy="0"/>
          <a:chOff x="0" y="0"/>
          <a:chExt cx="0" cy="0"/>
        </a:xfrm>
      </p:grpSpPr>
      <p:sp>
        <p:nvSpPr>
          <p:cNvPr id="3" name="Text 0"/>
          <p:cNvSpPr txBox="1"/>
          <p:nvPr/>
        </p:nvSpPr>
        <p:spPr>
          <a:xfrm>
            <a:off x="812800" y="812800"/>
            <a:ext cx="10566400" cy="254000"/>
          </a:xfrm>
          <a:prstGeom prst="rect">
            <a:avLst/>
          </a:prstGeom>
          <a:noFill/>
          <a:ln/>
        </p:spPr>
        <p:txBody>
          <a:bodyPr wrap="square" lIns="0" tIns="0" rIns="0" bIns="0" rtlCol="0" anchor="t"/>
          <a:lstStyle/>
          <a:p>
            <a:pPr algn="l" indent="0" marL="0">
              <a:lnSpc>
                <a:spcPct val="115000"/>
              </a:lnSpc>
              <a:buNone/>
            </a:pPr>
            <a:r>
              <a:rPr lang="en-US" sz="1200" spc="300" kern="0" dirty="0">
                <a:solidFill>
                  <a:srgbClr val="B45309"/>
                </a:solidFill>
                <a:latin typeface="Consolas" pitchFamily="34" charset="0"/>
                <a:ea typeface="Consolas" pitchFamily="34" charset="-122"/>
                <a:cs typeface="Consolas" pitchFamily="34" charset="-120"/>
              </a:rPr>
              <a:t>ERINSOFT · SOFTWARE DEVELOPMENT</a:t>
            </a:r>
            <a:endParaRPr lang="en-US" sz="1200" dirty="0"/>
          </a:p>
        </p:txBody>
      </p:sp>
      <p:sp>
        <p:nvSpPr>
          <p:cNvPr id="4" name="Text 1"/>
          <p:cNvSpPr txBox="1"/>
          <p:nvPr/>
        </p:nvSpPr>
        <p:spPr>
          <a:xfrm>
            <a:off x="812800" y="1117600"/>
            <a:ext cx="10566400" cy="635000"/>
          </a:xfrm>
          <a:prstGeom prst="rect">
            <a:avLst/>
          </a:prstGeom>
          <a:noFill/>
          <a:ln/>
        </p:spPr>
        <p:txBody>
          <a:bodyPr wrap="square" lIns="0" tIns="0" rIns="0" bIns="0" rtlCol="0" anchor="t"/>
          <a:lstStyle/>
          <a:p>
            <a:pPr algn="l" indent="0" marL="0">
              <a:lnSpc>
                <a:spcPct val="105000"/>
              </a:lnSpc>
              <a:buNone/>
            </a:pPr>
            <a:r>
              <a:rPr lang="en-US" sz="3600" b="1" dirty="0">
                <a:solidFill>
                  <a:srgbClr val="0B1220"/>
                </a:solidFill>
                <a:latin typeface="Arial" pitchFamily="34" charset="0"/>
                <a:ea typeface="Arial" pitchFamily="34" charset="-122"/>
                <a:cs typeface="Arial" pitchFamily="34" charset="-120"/>
              </a:rPr>
              <a:t>Products engineered end to end</a:t>
            </a:r>
            <a:endParaRPr lang="en-US" sz="3600" dirty="0"/>
          </a:p>
        </p:txBody>
      </p:sp>
      <p:sp>
        <p:nvSpPr>
          <p:cNvPr id="5" name="Shape 2"/>
          <p:cNvSpPr/>
          <p:nvPr/>
        </p:nvSpPr>
        <p:spPr>
          <a:xfrm>
            <a:off x="812800" y="2032000"/>
            <a:ext cx="3420533" cy="1270000"/>
          </a:xfrm>
          <a:prstGeom prst="roundRect">
            <a:avLst>
              <a:gd name="adj" fmla="val 10000"/>
            </a:avLst>
          </a:prstGeom>
          <a:solidFill>
            <a:srgbClr val="FDFEFF"/>
          </a:solidFill>
          <a:ln w="9525">
            <a:solidFill>
              <a:srgbClr val="DCE3EA"/>
            </a:solidFill>
            <a:prstDash val="solid"/>
          </a:ln>
        </p:spPr>
      </p:sp>
      <p:pic>
        <p:nvPicPr>
          <p:cNvPr id="6" name="Image 0" descr="/private/tmp/claude-501/-Users-saikiran/ac7628c3-4612-4f8b-91c8-cde531ac311b/scratchpad/icons/Globe-B45309.png">    </p:cNvPr>
          <p:cNvPicPr>
            <a:picLocks noChangeAspect="1"/>
          </p:cNvPicPr>
          <p:nvPr/>
        </p:nvPicPr>
        <p:blipFill>
          <a:blip r:embed="rId1"/>
          <a:stretch>
            <a:fillRect/>
          </a:stretch>
        </p:blipFill>
        <p:spPr>
          <a:xfrm>
            <a:off x="1016000" y="2235200"/>
            <a:ext cx="228600" cy="228600"/>
          </a:xfrm>
          <a:prstGeom prst="rect">
            <a:avLst/>
          </a:prstGeom>
        </p:spPr>
      </p:pic>
      <p:sp>
        <p:nvSpPr>
          <p:cNvPr id="7" name="Text 3"/>
          <p:cNvSpPr txBox="1"/>
          <p:nvPr/>
        </p:nvSpPr>
        <p:spPr>
          <a:xfrm>
            <a:off x="1333500" y="2209800"/>
            <a:ext cx="2722033" cy="292100"/>
          </a:xfrm>
          <a:prstGeom prst="rect">
            <a:avLst/>
          </a:prstGeom>
          <a:noFill/>
          <a:ln/>
        </p:spPr>
        <p:txBody>
          <a:bodyPr wrap="square" lIns="0" tIns="0" rIns="0" bIns="0" rtlCol="0" anchor="t"/>
          <a:lstStyle/>
          <a:p>
            <a:pPr algn="l" indent="0" marL="0">
              <a:lnSpc>
                <a:spcPct val="115000"/>
              </a:lnSpc>
              <a:buNone/>
            </a:pPr>
            <a:r>
              <a:rPr lang="en-US" sz="1600" b="1" dirty="0">
                <a:solidFill>
                  <a:srgbClr val="0B1220"/>
                </a:solidFill>
                <a:latin typeface="Arial" pitchFamily="34" charset="0"/>
                <a:ea typeface="Arial" pitchFamily="34" charset="-122"/>
                <a:cs typeface="Arial" pitchFamily="34" charset="-120"/>
              </a:rPr>
              <a:t>Web Platforms</a:t>
            </a:r>
            <a:endParaRPr lang="en-US" sz="1600" dirty="0"/>
          </a:p>
        </p:txBody>
      </p:sp>
      <p:sp>
        <p:nvSpPr>
          <p:cNvPr id="8" name="Text 4"/>
          <p:cNvSpPr txBox="1"/>
          <p:nvPr/>
        </p:nvSpPr>
        <p:spPr>
          <a:xfrm>
            <a:off x="1016000" y="2603500"/>
            <a:ext cx="3014133" cy="571500"/>
          </a:xfrm>
          <a:prstGeom prst="rect">
            <a:avLst/>
          </a:prstGeom>
          <a:noFill/>
          <a:ln/>
        </p:spPr>
        <p:txBody>
          <a:bodyPr wrap="square" lIns="0" tIns="0" rIns="0" bIns="0" rtlCol="0" anchor="t"/>
          <a:lstStyle/>
          <a:p>
            <a:pPr algn="l" indent="0" marL="0">
              <a:lnSpc>
                <a:spcPct val="130000"/>
              </a:lnSpc>
              <a:buNone/>
            </a:pPr>
            <a:r>
              <a:rPr lang="en-US" sz="1200" dirty="0">
                <a:solidFill>
                  <a:srgbClr val="3D4A5C"/>
                </a:solidFill>
                <a:latin typeface="Arial" pitchFamily="34" charset="0"/>
                <a:ea typeface="Arial" pitchFamily="34" charset="-122"/>
                <a:cs typeface="Arial" pitchFamily="34" charset="-120"/>
              </a:rPr>
              <a:t>Fast, search-friendly web apps and portals in React and Next.js.</a:t>
            </a:r>
            <a:endParaRPr lang="en-US" sz="1200" dirty="0"/>
          </a:p>
        </p:txBody>
      </p:sp>
      <p:sp>
        <p:nvSpPr>
          <p:cNvPr id="9" name="Shape 5"/>
          <p:cNvSpPr/>
          <p:nvPr/>
        </p:nvSpPr>
        <p:spPr>
          <a:xfrm>
            <a:off x="4385733" y="2032000"/>
            <a:ext cx="3420533" cy="1270000"/>
          </a:xfrm>
          <a:prstGeom prst="roundRect">
            <a:avLst>
              <a:gd name="adj" fmla="val 10000"/>
            </a:avLst>
          </a:prstGeom>
          <a:solidFill>
            <a:srgbClr val="FDFEFF"/>
          </a:solidFill>
          <a:ln w="9525">
            <a:solidFill>
              <a:srgbClr val="DCE3EA"/>
            </a:solidFill>
            <a:prstDash val="solid"/>
          </a:ln>
        </p:spPr>
      </p:sp>
      <p:pic>
        <p:nvPicPr>
          <p:cNvPr id="10" name="Image 1" descr="/private/tmp/claude-501/-Users-saikiran/ac7628c3-4612-4f8b-91c8-cde531ac311b/scratchpad/icons/PaperPlane-B45309.png">    </p:cNvPr>
          <p:cNvPicPr>
            <a:picLocks noChangeAspect="1"/>
          </p:cNvPicPr>
          <p:nvPr/>
        </p:nvPicPr>
        <p:blipFill>
          <a:blip r:embed="rId2"/>
          <a:stretch>
            <a:fillRect/>
          </a:stretch>
        </p:blipFill>
        <p:spPr>
          <a:xfrm>
            <a:off x="4588933" y="2235200"/>
            <a:ext cx="228600" cy="228600"/>
          </a:xfrm>
          <a:prstGeom prst="rect">
            <a:avLst/>
          </a:prstGeom>
        </p:spPr>
      </p:pic>
      <p:sp>
        <p:nvSpPr>
          <p:cNvPr id="11" name="Text 6"/>
          <p:cNvSpPr txBox="1"/>
          <p:nvPr/>
        </p:nvSpPr>
        <p:spPr>
          <a:xfrm>
            <a:off x="4906433" y="2209800"/>
            <a:ext cx="2722033" cy="292100"/>
          </a:xfrm>
          <a:prstGeom prst="rect">
            <a:avLst/>
          </a:prstGeom>
          <a:noFill/>
          <a:ln/>
        </p:spPr>
        <p:txBody>
          <a:bodyPr wrap="square" lIns="0" tIns="0" rIns="0" bIns="0" rtlCol="0" anchor="t"/>
          <a:lstStyle/>
          <a:p>
            <a:pPr algn="l" indent="0" marL="0">
              <a:lnSpc>
                <a:spcPct val="115000"/>
              </a:lnSpc>
              <a:buNone/>
            </a:pPr>
            <a:r>
              <a:rPr lang="en-US" sz="1600" b="1" dirty="0">
                <a:solidFill>
                  <a:srgbClr val="0B1220"/>
                </a:solidFill>
                <a:latin typeface="Arial" pitchFamily="34" charset="0"/>
                <a:ea typeface="Arial" pitchFamily="34" charset="-122"/>
                <a:cs typeface="Arial" pitchFamily="34" charset="-120"/>
              </a:rPr>
              <a:t>Mobile Apps</a:t>
            </a:r>
            <a:endParaRPr lang="en-US" sz="1600" dirty="0"/>
          </a:p>
        </p:txBody>
      </p:sp>
      <p:sp>
        <p:nvSpPr>
          <p:cNvPr id="12" name="Text 7"/>
          <p:cNvSpPr txBox="1"/>
          <p:nvPr/>
        </p:nvSpPr>
        <p:spPr>
          <a:xfrm>
            <a:off x="4588933" y="2603500"/>
            <a:ext cx="3014133" cy="571500"/>
          </a:xfrm>
          <a:prstGeom prst="rect">
            <a:avLst/>
          </a:prstGeom>
          <a:noFill/>
          <a:ln/>
        </p:spPr>
        <p:txBody>
          <a:bodyPr wrap="square" lIns="0" tIns="0" rIns="0" bIns="0" rtlCol="0" anchor="t"/>
          <a:lstStyle/>
          <a:p>
            <a:pPr algn="l" indent="0" marL="0">
              <a:lnSpc>
                <a:spcPct val="130000"/>
              </a:lnSpc>
              <a:buNone/>
            </a:pPr>
            <a:r>
              <a:rPr lang="en-US" sz="1200" dirty="0">
                <a:solidFill>
                  <a:srgbClr val="3D4A5C"/>
                </a:solidFill>
                <a:latin typeface="Arial" pitchFamily="34" charset="0"/>
                <a:ea typeface="Arial" pitchFamily="34" charset="-122"/>
                <a:cs typeface="Arial" pitchFamily="34" charset="-120"/>
              </a:rPr>
              <a:t>Native Android and iOS apps, plus Flutter and hybrid builds.</a:t>
            </a:r>
            <a:endParaRPr lang="en-US" sz="1200" dirty="0"/>
          </a:p>
        </p:txBody>
      </p:sp>
      <p:sp>
        <p:nvSpPr>
          <p:cNvPr id="13" name="Shape 8"/>
          <p:cNvSpPr/>
          <p:nvPr/>
        </p:nvSpPr>
        <p:spPr>
          <a:xfrm>
            <a:off x="7958667" y="2032000"/>
            <a:ext cx="3420533" cy="1270000"/>
          </a:xfrm>
          <a:prstGeom prst="roundRect">
            <a:avLst>
              <a:gd name="adj" fmla="val 10000"/>
            </a:avLst>
          </a:prstGeom>
          <a:solidFill>
            <a:srgbClr val="FDFEFF"/>
          </a:solidFill>
          <a:ln w="9525">
            <a:solidFill>
              <a:srgbClr val="DCE3EA"/>
            </a:solidFill>
            <a:prstDash val="solid"/>
          </a:ln>
        </p:spPr>
      </p:sp>
      <p:pic>
        <p:nvPicPr>
          <p:cNvPr id="14" name="Image 2" descr="/private/tmp/claude-501/-Users-saikiran/ac7628c3-4612-4f8b-91c8-cde531ac311b/scratchpad/icons/Database-B45309.png">    </p:cNvPr>
          <p:cNvPicPr>
            <a:picLocks noChangeAspect="1"/>
          </p:cNvPicPr>
          <p:nvPr/>
        </p:nvPicPr>
        <p:blipFill>
          <a:blip r:embed="rId3"/>
          <a:stretch>
            <a:fillRect/>
          </a:stretch>
        </p:blipFill>
        <p:spPr>
          <a:xfrm>
            <a:off x="8161867" y="2235200"/>
            <a:ext cx="228600" cy="228600"/>
          </a:xfrm>
          <a:prstGeom prst="rect">
            <a:avLst/>
          </a:prstGeom>
        </p:spPr>
      </p:pic>
      <p:sp>
        <p:nvSpPr>
          <p:cNvPr id="15" name="Text 9"/>
          <p:cNvSpPr txBox="1"/>
          <p:nvPr/>
        </p:nvSpPr>
        <p:spPr>
          <a:xfrm>
            <a:off x="8479367" y="2209800"/>
            <a:ext cx="2722033" cy="292100"/>
          </a:xfrm>
          <a:prstGeom prst="rect">
            <a:avLst/>
          </a:prstGeom>
          <a:noFill/>
          <a:ln/>
        </p:spPr>
        <p:txBody>
          <a:bodyPr wrap="square" lIns="0" tIns="0" rIns="0" bIns="0" rtlCol="0" anchor="t"/>
          <a:lstStyle/>
          <a:p>
            <a:pPr algn="l" indent="0" marL="0">
              <a:lnSpc>
                <a:spcPct val="115000"/>
              </a:lnSpc>
              <a:buNone/>
            </a:pPr>
            <a:r>
              <a:rPr lang="en-US" sz="1600" b="1" dirty="0">
                <a:solidFill>
                  <a:srgbClr val="0B1220"/>
                </a:solidFill>
                <a:latin typeface="Arial" pitchFamily="34" charset="0"/>
                <a:ea typeface="Arial" pitchFamily="34" charset="-122"/>
                <a:cs typeface="Arial" pitchFamily="34" charset="-120"/>
              </a:rPr>
              <a:t>APIs, Backends</a:t>
            </a:r>
            <a:endParaRPr lang="en-US" sz="1600" dirty="0"/>
          </a:p>
        </p:txBody>
      </p:sp>
      <p:sp>
        <p:nvSpPr>
          <p:cNvPr id="16" name="Text 10"/>
          <p:cNvSpPr txBox="1"/>
          <p:nvPr/>
        </p:nvSpPr>
        <p:spPr>
          <a:xfrm>
            <a:off x="8161867" y="2603500"/>
            <a:ext cx="3014133" cy="571500"/>
          </a:xfrm>
          <a:prstGeom prst="rect">
            <a:avLst/>
          </a:prstGeom>
          <a:noFill/>
          <a:ln/>
        </p:spPr>
        <p:txBody>
          <a:bodyPr wrap="square" lIns="0" tIns="0" rIns="0" bIns="0" rtlCol="0" anchor="t"/>
          <a:lstStyle/>
          <a:p>
            <a:pPr algn="l" indent="0" marL="0">
              <a:lnSpc>
                <a:spcPct val="130000"/>
              </a:lnSpc>
              <a:buNone/>
            </a:pPr>
            <a:r>
              <a:rPr lang="en-US" sz="1200" dirty="0">
                <a:solidFill>
                  <a:srgbClr val="3D4A5C"/>
                </a:solidFill>
                <a:latin typeface="Arial" pitchFamily="34" charset="0"/>
                <a:ea typeface="Arial" pitchFamily="34" charset="-122"/>
                <a:cs typeface="Arial" pitchFamily="34" charset="-120"/>
              </a:rPr>
              <a:t>Scalable Node.js and Python services, databases and integrations.</a:t>
            </a:r>
            <a:endParaRPr lang="en-US" sz="1200" dirty="0"/>
          </a:p>
        </p:txBody>
      </p:sp>
      <p:sp>
        <p:nvSpPr>
          <p:cNvPr id="17" name="Shape 11"/>
          <p:cNvSpPr/>
          <p:nvPr/>
        </p:nvSpPr>
        <p:spPr>
          <a:xfrm>
            <a:off x="812800" y="3454400"/>
            <a:ext cx="3420533" cy="1270000"/>
          </a:xfrm>
          <a:prstGeom prst="roundRect">
            <a:avLst>
              <a:gd name="adj" fmla="val 10000"/>
            </a:avLst>
          </a:prstGeom>
          <a:solidFill>
            <a:srgbClr val="FDFEFF"/>
          </a:solidFill>
          <a:ln w="9525">
            <a:solidFill>
              <a:srgbClr val="DCE3EA"/>
            </a:solidFill>
            <a:prstDash val="solid"/>
          </a:ln>
        </p:spPr>
      </p:sp>
      <p:pic>
        <p:nvPicPr>
          <p:cNvPr id="18" name="Image 3" descr="/private/tmp/claude-501/-Users-saikiran/ac7628c3-4612-4f8b-91c8-cde531ac311b/scratchpad/icons/Cloud-B45309.png">    </p:cNvPr>
          <p:cNvPicPr>
            <a:picLocks noChangeAspect="1"/>
          </p:cNvPicPr>
          <p:nvPr/>
        </p:nvPicPr>
        <p:blipFill>
          <a:blip r:embed="rId4"/>
          <a:stretch>
            <a:fillRect/>
          </a:stretch>
        </p:blipFill>
        <p:spPr>
          <a:xfrm>
            <a:off x="1016000" y="3657600"/>
            <a:ext cx="228600" cy="228600"/>
          </a:xfrm>
          <a:prstGeom prst="rect">
            <a:avLst/>
          </a:prstGeom>
        </p:spPr>
      </p:pic>
      <p:sp>
        <p:nvSpPr>
          <p:cNvPr id="19" name="Text 12"/>
          <p:cNvSpPr txBox="1"/>
          <p:nvPr/>
        </p:nvSpPr>
        <p:spPr>
          <a:xfrm>
            <a:off x="1333500" y="3632200"/>
            <a:ext cx="2722033" cy="292100"/>
          </a:xfrm>
          <a:prstGeom prst="rect">
            <a:avLst/>
          </a:prstGeom>
          <a:noFill/>
          <a:ln/>
        </p:spPr>
        <p:txBody>
          <a:bodyPr wrap="square" lIns="0" tIns="0" rIns="0" bIns="0" rtlCol="0" anchor="t"/>
          <a:lstStyle/>
          <a:p>
            <a:pPr algn="l" indent="0" marL="0">
              <a:lnSpc>
                <a:spcPct val="115000"/>
              </a:lnSpc>
              <a:buNone/>
            </a:pPr>
            <a:r>
              <a:rPr lang="en-US" sz="1600" b="1" dirty="0">
                <a:solidFill>
                  <a:srgbClr val="0B1220"/>
                </a:solidFill>
                <a:latin typeface="Arial" pitchFamily="34" charset="0"/>
                <a:ea typeface="Arial" pitchFamily="34" charset="-122"/>
                <a:cs typeface="Arial" pitchFamily="34" charset="-120"/>
              </a:rPr>
              <a:t>Cloud, DevOps</a:t>
            </a:r>
            <a:endParaRPr lang="en-US" sz="1600" dirty="0"/>
          </a:p>
        </p:txBody>
      </p:sp>
      <p:sp>
        <p:nvSpPr>
          <p:cNvPr id="20" name="Text 13"/>
          <p:cNvSpPr txBox="1"/>
          <p:nvPr/>
        </p:nvSpPr>
        <p:spPr>
          <a:xfrm>
            <a:off x="1016000" y="4025900"/>
            <a:ext cx="3014133" cy="571500"/>
          </a:xfrm>
          <a:prstGeom prst="rect">
            <a:avLst/>
          </a:prstGeom>
          <a:noFill/>
          <a:ln/>
        </p:spPr>
        <p:txBody>
          <a:bodyPr wrap="square" lIns="0" tIns="0" rIns="0" bIns="0" rtlCol="0" anchor="t"/>
          <a:lstStyle/>
          <a:p>
            <a:pPr algn="l" indent="0" marL="0">
              <a:lnSpc>
                <a:spcPct val="130000"/>
              </a:lnSpc>
              <a:buNone/>
            </a:pPr>
            <a:r>
              <a:rPr lang="en-US" sz="1200" dirty="0">
                <a:solidFill>
                  <a:srgbClr val="3D4A5C"/>
                </a:solidFill>
                <a:latin typeface="Arial" pitchFamily="34" charset="0"/>
                <a:ea typeface="Arial" pitchFamily="34" charset="-122"/>
                <a:cs typeface="Arial" pitchFamily="34" charset="-120"/>
              </a:rPr>
              <a:t>Containerised, automated deployments with cost-aware cloud infra.</a:t>
            </a:r>
            <a:endParaRPr lang="en-US" sz="1200" dirty="0"/>
          </a:p>
        </p:txBody>
      </p:sp>
      <p:sp>
        <p:nvSpPr>
          <p:cNvPr id="21" name="Shape 14"/>
          <p:cNvSpPr/>
          <p:nvPr/>
        </p:nvSpPr>
        <p:spPr>
          <a:xfrm>
            <a:off x="4385733" y="3454400"/>
            <a:ext cx="3420533" cy="1270000"/>
          </a:xfrm>
          <a:prstGeom prst="roundRect">
            <a:avLst>
              <a:gd name="adj" fmla="val 10000"/>
            </a:avLst>
          </a:prstGeom>
          <a:solidFill>
            <a:srgbClr val="FDFEFF"/>
          </a:solidFill>
          <a:ln w="9525">
            <a:solidFill>
              <a:srgbClr val="DCE3EA"/>
            </a:solidFill>
            <a:prstDash val="solid"/>
          </a:ln>
        </p:spPr>
      </p:sp>
      <p:pic>
        <p:nvPicPr>
          <p:cNvPr id="22" name="Image 4" descr="/private/tmp/claude-501/-Users-saikiran/ac7628c3-4612-4f8b-91c8-cde531ac311b/scratchpad/icons/Lightbulb-B45309.png">    </p:cNvPr>
          <p:cNvPicPr>
            <a:picLocks noChangeAspect="1"/>
          </p:cNvPicPr>
          <p:nvPr/>
        </p:nvPicPr>
        <p:blipFill>
          <a:blip r:embed="rId5"/>
          <a:stretch>
            <a:fillRect/>
          </a:stretch>
        </p:blipFill>
        <p:spPr>
          <a:xfrm>
            <a:off x="4588933" y="3657600"/>
            <a:ext cx="228600" cy="228600"/>
          </a:xfrm>
          <a:prstGeom prst="rect">
            <a:avLst/>
          </a:prstGeom>
        </p:spPr>
      </p:pic>
      <p:sp>
        <p:nvSpPr>
          <p:cNvPr id="23" name="Text 15"/>
          <p:cNvSpPr txBox="1"/>
          <p:nvPr/>
        </p:nvSpPr>
        <p:spPr>
          <a:xfrm>
            <a:off x="4906433" y="3632200"/>
            <a:ext cx="2722033" cy="292100"/>
          </a:xfrm>
          <a:prstGeom prst="rect">
            <a:avLst/>
          </a:prstGeom>
          <a:noFill/>
          <a:ln/>
        </p:spPr>
        <p:txBody>
          <a:bodyPr wrap="square" lIns="0" tIns="0" rIns="0" bIns="0" rtlCol="0" anchor="t"/>
          <a:lstStyle/>
          <a:p>
            <a:pPr algn="l" indent="0" marL="0">
              <a:lnSpc>
                <a:spcPct val="115000"/>
              </a:lnSpc>
              <a:buNone/>
            </a:pPr>
            <a:r>
              <a:rPr lang="en-US" sz="1600" b="1" dirty="0">
                <a:solidFill>
                  <a:srgbClr val="0B1220"/>
                </a:solidFill>
                <a:latin typeface="Arial" pitchFamily="34" charset="0"/>
                <a:ea typeface="Arial" pitchFamily="34" charset="-122"/>
                <a:cs typeface="Arial" pitchFamily="34" charset="-120"/>
              </a:rPr>
              <a:t>UI/UX, Brand</a:t>
            </a:r>
            <a:endParaRPr lang="en-US" sz="1600" dirty="0"/>
          </a:p>
        </p:txBody>
      </p:sp>
      <p:sp>
        <p:nvSpPr>
          <p:cNvPr id="24" name="Text 16"/>
          <p:cNvSpPr txBox="1"/>
          <p:nvPr/>
        </p:nvSpPr>
        <p:spPr>
          <a:xfrm>
            <a:off x="4588933" y="4025900"/>
            <a:ext cx="3014133" cy="571500"/>
          </a:xfrm>
          <a:prstGeom prst="rect">
            <a:avLst/>
          </a:prstGeom>
          <a:noFill/>
          <a:ln/>
        </p:spPr>
        <p:txBody>
          <a:bodyPr wrap="square" lIns="0" tIns="0" rIns="0" bIns="0" rtlCol="0" anchor="t"/>
          <a:lstStyle/>
          <a:p>
            <a:pPr algn="l" indent="0" marL="0">
              <a:lnSpc>
                <a:spcPct val="130000"/>
              </a:lnSpc>
              <a:buNone/>
            </a:pPr>
            <a:r>
              <a:rPr lang="en-US" sz="1200" dirty="0">
                <a:solidFill>
                  <a:srgbClr val="3D4A5C"/>
                </a:solidFill>
                <a:latin typeface="Arial" pitchFamily="34" charset="0"/>
                <a:ea typeface="Arial" pitchFamily="34" charset="-122"/>
                <a:cs typeface="Arial" pitchFamily="34" charset="-120"/>
              </a:rPr>
              <a:t>Identity, interface and content crafted around real users.</a:t>
            </a:r>
            <a:endParaRPr lang="en-US" sz="1200" dirty="0"/>
          </a:p>
        </p:txBody>
      </p:sp>
      <p:sp>
        <p:nvSpPr>
          <p:cNvPr id="25" name="Shape 17"/>
          <p:cNvSpPr/>
          <p:nvPr/>
        </p:nvSpPr>
        <p:spPr>
          <a:xfrm>
            <a:off x="7958667" y="3454400"/>
            <a:ext cx="3420533" cy="1270000"/>
          </a:xfrm>
          <a:prstGeom prst="roundRect">
            <a:avLst>
              <a:gd name="adj" fmla="val 10000"/>
            </a:avLst>
          </a:prstGeom>
          <a:solidFill>
            <a:srgbClr val="FDFEFF"/>
          </a:solidFill>
          <a:ln w="9525">
            <a:solidFill>
              <a:srgbClr val="DCE3EA"/>
            </a:solidFill>
            <a:prstDash val="solid"/>
          </a:ln>
        </p:spPr>
      </p:sp>
      <p:pic>
        <p:nvPicPr>
          <p:cNvPr id="26" name="Image 5" descr="/private/tmp/claude-501/-Users-saikiran/ac7628c3-4612-4f8b-91c8-cde531ac311b/scratchpad/icons/Lock-0E7490.png">    </p:cNvPr>
          <p:cNvPicPr>
            <a:picLocks noChangeAspect="1"/>
          </p:cNvPicPr>
          <p:nvPr/>
        </p:nvPicPr>
        <p:blipFill>
          <a:blip r:embed="rId6"/>
          <a:stretch>
            <a:fillRect/>
          </a:stretch>
        </p:blipFill>
        <p:spPr>
          <a:xfrm>
            <a:off x="8161867" y="3657600"/>
            <a:ext cx="228600" cy="228600"/>
          </a:xfrm>
          <a:prstGeom prst="rect">
            <a:avLst/>
          </a:prstGeom>
        </p:spPr>
      </p:pic>
      <p:sp>
        <p:nvSpPr>
          <p:cNvPr id="27" name="Text 18"/>
          <p:cNvSpPr txBox="1"/>
          <p:nvPr/>
        </p:nvSpPr>
        <p:spPr>
          <a:xfrm>
            <a:off x="8479367" y="3632200"/>
            <a:ext cx="2722033" cy="292100"/>
          </a:xfrm>
          <a:prstGeom prst="rect">
            <a:avLst/>
          </a:prstGeom>
          <a:noFill/>
          <a:ln/>
        </p:spPr>
        <p:txBody>
          <a:bodyPr wrap="square" lIns="0" tIns="0" rIns="0" bIns="0" rtlCol="0" anchor="t"/>
          <a:lstStyle/>
          <a:p>
            <a:pPr algn="l" indent="0" marL="0">
              <a:lnSpc>
                <a:spcPct val="115000"/>
              </a:lnSpc>
              <a:buNone/>
            </a:pPr>
            <a:r>
              <a:rPr lang="en-US" sz="1600" b="1" dirty="0">
                <a:solidFill>
                  <a:srgbClr val="0B1220"/>
                </a:solidFill>
                <a:latin typeface="Arial" pitchFamily="34" charset="0"/>
                <a:ea typeface="Arial" pitchFamily="34" charset="-122"/>
                <a:cs typeface="Arial" pitchFamily="34" charset="-120"/>
              </a:rPr>
              <a:t>Secure SDLC</a:t>
            </a:r>
            <a:endParaRPr lang="en-US" sz="1600" dirty="0"/>
          </a:p>
        </p:txBody>
      </p:sp>
      <p:sp>
        <p:nvSpPr>
          <p:cNvPr id="28" name="Text 19"/>
          <p:cNvSpPr txBox="1"/>
          <p:nvPr/>
        </p:nvSpPr>
        <p:spPr>
          <a:xfrm>
            <a:off x="8161867" y="4025900"/>
            <a:ext cx="3014133" cy="571500"/>
          </a:xfrm>
          <a:prstGeom prst="rect">
            <a:avLst/>
          </a:prstGeom>
          <a:noFill/>
          <a:ln/>
        </p:spPr>
        <p:txBody>
          <a:bodyPr wrap="square" lIns="0" tIns="0" rIns="0" bIns="0" rtlCol="0" anchor="t"/>
          <a:lstStyle/>
          <a:p>
            <a:pPr algn="l" indent="0" marL="0">
              <a:lnSpc>
                <a:spcPct val="130000"/>
              </a:lnSpc>
              <a:buNone/>
            </a:pPr>
            <a:r>
              <a:rPr lang="en-US" sz="1200" dirty="0">
                <a:solidFill>
                  <a:srgbClr val="3D4A5C"/>
                </a:solidFill>
                <a:latin typeface="Arial" pitchFamily="34" charset="0"/>
                <a:ea typeface="Arial" pitchFamily="34" charset="-122"/>
                <a:cs typeface="Arial" pitchFamily="34" charset="-120"/>
              </a:rPr>
              <a:t>Threat modelling, code review and a pentest before major releases.</a:t>
            </a:r>
            <a:endParaRPr lang="en-US" sz="1200" dirty="0"/>
          </a:p>
        </p:txBody>
      </p:sp>
      <p:sp>
        <p:nvSpPr>
          <p:cNvPr id="29" name="Shape 20"/>
          <p:cNvSpPr/>
          <p:nvPr/>
        </p:nvSpPr>
        <p:spPr>
          <a:xfrm>
            <a:off x="812800" y="6134100"/>
            <a:ext cx="10566400" cy="0"/>
          </a:xfrm>
          <a:prstGeom prst="line">
            <a:avLst/>
          </a:prstGeom>
          <a:noFill/>
          <a:ln w="9525">
            <a:solidFill>
              <a:srgbClr val="D5DDE6"/>
            </a:solidFill>
            <a:prstDash val="solid"/>
          </a:ln>
        </p:spPr>
      </p:sp>
      <p:sp>
        <p:nvSpPr>
          <p:cNvPr id="30" name="Text 21"/>
          <p:cNvSpPr txBox="1"/>
          <p:nvPr/>
        </p:nvSpPr>
        <p:spPr>
          <a:xfrm>
            <a:off x="812800" y="6261100"/>
            <a:ext cx="5080000" cy="228600"/>
          </a:xfrm>
          <a:prstGeom prst="rect">
            <a:avLst/>
          </a:prstGeom>
          <a:noFill/>
          <a:ln/>
        </p:spPr>
        <p:txBody>
          <a:bodyPr wrap="square" lIns="0" tIns="0" rIns="0" bIns="0" rtlCol="0" anchor="t"/>
          <a:lstStyle/>
          <a:p>
            <a:pPr algn="l" indent="0" marL="0">
              <a:lnSpc>
                <a:spcPct val="115000"/>
              </a:lnSpc>
              <a:buNone/>
            </a:pPr>
            <a:r>
              <a:rPr lang="en-US" sz="1200" spc="150" kern="0" dirty="0">
                <a:solidFill>
                  <a:srgbClr val="5B6A7E"/>
                </a:solidFill>
                <a:latin typeface="Consolas" pitchFamily="34" charset="0"/>
                <a:ea typeface="Consolas" pitchFamily="34" charset="-122"/>
                <a:cs typeface="Consolas" pitchFamily="34" charset="-120"/>
              </a:rPr>
              <a:t>AMPLIFLY INNOVATIONS × HOME OF CYBER</a:t>
            </a:r>
            <a:endParaRPr lang="en-US" sz="1200" dirty="0"/>
          </a:p>
        </p:txBody>
      </p:sp>
      <p:sp>
        <p:nvSpPr>
          <p:cNvPr id="31" name="Text 22"/>
          <p:cNvSpPr txBox="1"/>
          <p:nvPr/>
        </p:nvSpPr>
        <p:spPr>
          <a:xfrm>
            <a:off x="5080000" y="6261100"/>
            <a:ext cx="4445000" cy="228600"/>
          </a:xfrm>
          <a:prstGeom prst="rect">
            <a:avLst/>
          </a:prstGeom>
          <a:noFill/>
          <a:ln/>
        </p:spPr>
        <p:txBody>
          <a:bodyPr wrap="square" lIns="0" tIns="0" rIns="0" bIns="0" rtlCol="0" anchor="t"/>
          <a:lstStyle/>
          <a:p>
            <a:pPr algn="ctr" indent="0" marL="0">
              <a:lnSpc>
                <a:spcPct val="115000"/>
              </a:lnSpc>
              <a:buNone/>
            </a:pPr>
            <a:r>
              <a:rPr lang="en-US" sz="1200" dirty="0">
                <a:solidFill>
                  <a:srgbClr val="5B6A7E"/>
                </a:solidFill>
                <a:latin typeface="Consolas" pitchFamily="34" charset="0"/>
                <a:ea typeface="Consolas" pitchFamily="34" charset="-122"/>
                <a:cs typeface="Consolas" pitchFamily="34" charset="-120"/>
              </a:rPr>
              <a:t>homeofcyber.com  |  ampliflytech.com</a:t>
            </a:r>
            <a:endParaRPr lang="en-US" sz="1200" dirty="0"/>
          </a:p>
        </p:txBody>
      </p:sp>
      <p:sp>
        <p:nvSpPr>
          <p:cNvPr id="32" name="Text 23"/>
          <p:cNvSpPr txBox="1"/>
          <p:nvPr/>
        </p:nvSpPr>
        <p:spPr>
          <a:xfrm>
            <a:off x="10109200" y="6261100"/>
            <a:ext cx="1270000" cy="228600"/>
          </a:xfrm>
          <a:prstGeom prst="rect">
            <a:avLst/>
          </a:prstGeom>
          <a:noFill/>
          <a:ln/>
        </p:spPr>
        <p:txBody>
          <a:bodyPr wrap="square" lIns="0" tIns="0" rIns="0" bIns="0" rtlCol="0" anchor="t"/>
          <a:lstStyle/>
          <a:p>
            <a:pPr algn="r" indent="0" marL="0">
              <a:lnSpc>
                <a:spcPct val="115000"/>
              </a:lnSpc>
              <a:buNone/>
            </a:pPr>
            <a:r>
              <a:rPr lang="en-US" sz="1200" dirty="0">
                <a:solidFill>
                  <a:srgbClr val="B45309"/>
                </a:solidFill>
                <a:latin typeface="Consolas" pitchFamily="34" charset="0"/>
                <a:ea typeface="Consolas" pitchFamily="34" charset="-122"/>
                <a:cs typeface="Consolas" pitchFamily="34" charset="-120"/>
              </a:rPr>
              <a:t>13 / 19</a:t>
            </a:r>
            <a:endParaRPr lang="en-US" sz="1200" dirty="0"/>
          </a:p>
        </p:txBody>
      </p:sp>
      <p:sp>
        <p:nvSpPr>
          <p:cNvPr id="33" name="Shape 24"/>
          <p:cNvSpPr/>
          <p:nvPr/>
        </p:nvSpPr>
        <p:spPr>
          <a:xfrm>
            <a:off x="812800" y="4978400"/>
            <a:ext cx="10566400" cy="609600"/>
          </a:xfrm>
          <a:prstGeom prst="roundRect">
            <a:avLst>
              <a:gd name="adj" fmla="val 20833"/>
            </a:avLst>
          </a:prstGeom>
          <a:solidFill>
            <a:srgbClr val="0B1220"/>
          </a:solidFill>
          <a:ln/>
        </p:spPr>
      </p:sp>
      <p:pic>
        <p:nvPicPr>
          <p:cNvPr id="34" name="Image 6" descr="/private/tmp/claude-501/-Users-saikiran/ac7628c3-4612-4f8b-91c8-cde531ac311b/scratchpad/icons/Star-F5A524.png">    </p:cNvPr>
          <p:cNvPicPr>
            <a:picLocks noChangeAspect="1"/>
          </p:cNvPicPr>
          <p:nvPr/>
        </p:nvPicPr>
        <p:blipFill>
          <a:blip r:embed="rId7"/>
          <a:stretch>
            <a:fillRect/>
          </a:stretch>
        </p:blipFill>
        <p:spPr>
          <a:xfrm>
            <a:off x="1041400" y="5168900"/>
            <a:ext cx="228600" cy="228600"/>
          </a:xfrm>
          <a:prstGeom prst="rect">
            <a:avLst/>
          </a:prstGeom>
        </p:spPr>
      </p:pic>
      <p:sp>
        <p:nvSpPr>
          <p:cNvPr id="35" name="Text 25"/>
          <p:cNvSpPr txBox="1"/>
          <p:nvPr/>
        </p:nvSpPr>
        <p:spPr>
          <a:xfrm>
            <a:off x="1397000" y="5156200"/>
            <a:ext cx="9779000" cy="279400"/>
          </a:xfrm>
          <a:prstGeom prst="rect">
            <a:avLst/>
          </a:prstGeom>
          <a:noFill/>
          <a:ln/>
        </p:spPr>
        <p:txBody>
          <a:bodyPr wrap="square" lIns="0" tIns="0" rIns="0" bIns="0" rtlCol="0" anchor="t"/>
          <a:lstStyle/>
          <a:p>
            <a:pPr algn="l" indent="0" marL="0">
              <a:lnSpc>
                <a:spcPct val="115000"/>
              </a:lnSpc>
              <a:buNone/>
            </a:pPr>
            <a:r>
              <a:rPr lang="en-US" sz="1400" b="1" dirty="0">
                <a:solidFill>
                  <a:srgbClr val="E6EDF5"/>
                </a:solidFill>
                <a:latin typeface="Arial" pitchFamily="34" charset="0"/>
                <a:ea typeface="Arial" pitchFamily="34" charset="-122"/>
                <a:cs typeface="Arial" pitchFamily="34" charset="-120"/>
              </a:rPr>
              <a:t>Websites: </a:t>
            </a:r>
            <a:pPr algn="l" indent="0" marL="0">
              <a:lnSpc>
                <a:spcPct val="115000"/>
              </a:lnSpc>
              <a:buNone/>
            </a:pPr>
            <a:r>
              <a:rPr lang="en-US" sz="1400" dirty="0">
                <a:solidFill>
                  <a:srgbClr val="E6EDF5"/>
                </a:solidFill>
                <a:latin typeface="Arial" pitchFamily="34" charset="0"/>
                <a:ea typeface="Arial" pitchFamily="34" charset="-122"/>
                <a:cs typeface="Arial" pitchFamily="34" charset="-120"/>
              </a:rPr>
              <a:t>custom, e-commerce, landing and community sites · </a:t>
            </a:r>
            <a:pPr algn="l" indent="0" marL="0">
              <a:lnSpc>
                <a:spcPct val="115000"/>
              </a:lnSpc>
              <a:buNone/>
            </a:pPr>
            <a:r>
              <a:rPr lang="en-US" sz="1400" b="1" dirty="0">
                <a:solidFill>
                  <a:srgbClr val="E6EDF5"/>
                </a:solidFill>
                <a:latin typeface="Arial" pitchFamily="34" charset="0"/>
                <a:ea typeface="Arial" pitchFamily="34" charset="-122"/>
                <a:cs typeface="Arial" pitchFamily="34" charset="-120"/>
              </a:rPr>
              <a:t>Apps: </a:t>
            </a:r>
            <a:pPr algn="l" indent="0" marL="0">
              <a:lnSpc>
                <a:spcPct val="115000"/>
              </a:lnSpc>
              <a:buNone/>
            </a:pPr>
            <a:r>
              <a:rPr lang="en-US" sz="1400" dirty="0">
                <a:solidFill>
                  <a:srgbClr val="E6EDF5"/>
                </a:solidFill>
                <a:latin typeface="Arial" pitchFamily="34" charset="0"/>
                <a:ea typeface="Arial" pitchFamily="34" charset="-122"/>
                <a:cs typeface="Arial" pitchFamily="34" charset="-120"/>
              </a:rPr>
              <a:t>Android, iOS, Flutter, hybrid</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B1220"/>
        </a:solidFill>
      </p:bgPr>
    </p:bg>
    <p:spTree>
      <p:nvGrpSpPr>
        <p:cNvPr id="1" name=""/>
        <p:cNvGrpSpPr/>
        <p:nvPr/>
      </p:nvGrpSpPr>
      <p:grpSpPr>
        <a:xfrm>
          <a:off x="0" y="0"/>
          <a:ext cx="0" cy="0"/>
          <a:chOff x="0" y="0"/>
          <a:chExt cx="0" cy="0"/>
        </a:xfrm>
      </p:grpSpPr>
      <p:sp>
        <p:nvSpPr>
          <p:cNvPr id="3" name="Text 0"/>
          <p:cNvSpPr txBox="1"/>
          <p:nvPr/>
        </p:nvSpPr>
        <p:spPr>
          <a:xfrm>
            <a:off x="812800" y="812800"/>
            <a:ext cx="10566400" cy="254000"/>
          </a:xfrm>
          <a:prstGeom prst="rect">
            <a:avLst/>
          </a:prstGeom>
          <a:noFill/>
          <a:ln/>
        </p:spPr>
        <p:txBody>
          <a:bodyPr wrap="square" lIns="0" tIns="0" rIns="0" bIns="0" rtlCol="0" anchor="t"/>
          <a:lstStyle/>
          <a:p>
            <a:pPr algn="l" indent="0" marL="0">
              <a:lnSpc>
                <a:spcPct val="115000"/>
              </a:lnSpc>
              <a:buNone/>
            </a:pPr>
            <a:r>
              <a:rPr lang="en-US" sz="1200" spc="300" kern="0" dirty="0">
                <a:solidFill>
                  <a:srgbClr val="F5A524"/>
                </a:solidFill>
                <a:latin typeface="Consolas" pitchFamily="34" charset="0"/>
                <a:ea typeface="Consolas" pitchFamily="34" charset="-122"/>
                <a:cs typeface="Consolas" pitchFamily="34" charset="-120"/>
              </a:rPr>
              <a:t>ERINSOFT AND AMPLIFLY · SELECTED WORK</a:t>
            </a:r>
            <a:endParaRPr lang="en-US" sz="1200" dirty="0"/>
          </a:p>
        </p:txBody>
      </p:sp>
      <p:sp>
        <p:nvSpPr>
          <p:cNvPr id="4" name="Text 1"/>
          <p:cNvSpPr txBox="1"/>
          <p:nvPr/>
        </p:nvSpPr>
        <p:spPr>
          <a:xfrm>
            <a:off x="812800" y="1117600"/>
            <a:ext cx="10566400" cy="635000"/>
          </a:xfrm>
          <a:prstGeom prst="rect">
            <a:avLst/>
          </a:prstGeom>
          <a:noFill/>
          <a:ln/>
        </p:spPr>
        <p:txBody>
          <a:bodyPr wrap="square" lIns="0" tIns="0" rIns="0" bIns="0" rtlCol="0" anchor="t"/>
          <a:lstStyle/>
          <a:p>
            <a:pPr algn="l" indent="0" marL="0">
              <a:lnSpc>
                <a:spcPct val="105000"/>
              </a:lnSpc>
              <a:buNone/>
            </a:pPr>
            <a:r>
              <a:rPr lang="en-US" sz="3600" b="1" dirty="0">
                <a:solidFill>
                  <a:srgbClr val="F2F6FA"/>
                </a:solidFill>
                <a:latin typeface="Arial" pitchFamily="34" charset="0"/>
                <a:ea typeface="Arial" pitchFamily="34" charset="-122"/>
                <a:cs typeface="Arial" pitchFamily="34" charset="-120"/>
              </a:rPr>
              <a:t>Products we have shipped</a:t>
            </a:r>
            <a:endParaRPr lang="en-US" sz="3600" dirty="0"/>
          </a:p>
        </p:txBody>
      </p:sp>
      <p:sp>
        <p:nvSpPr>
          <p:cNvPr id="5" name="Shape 2"/>
          <p:cNvSpPr/>
          <p:nvPr/>
        </p:nvSpPr>
        <p:spPr>
          <a:xfrm>
            <a:off x="812800" y="2032000"/>
            <a:ext cx="2546350" cy="977900"/>
          </a:xfrm>
          <a:prstGeom prst="roundRect">
            <a:avLst>
              <a:gd name="adj" fmla="val 10390"/>
            </a:avLst>
          </a:prstGeom>
          <a:solidFill>
            <a:srgbClr val="111A2E"/>
          </a:solidFill>
          <a:ln w="9525">
            <a:solidFill>
              <a:srgbClr val="1E2A44"/>
            </a:solidFill>
            <a:prstDash val="solid"/>
          </a:ln>
        </p:spPr>
      </p:sp>
      <p:sp>
        <p:nvSpPr>
          <p:cNvPr id="6" name="Text 3"/>
          <p:cNvSpPr txBox="1"/>
          <p:nvPr/>
        </p:nvSpPr>
        <p:spPr>
          <a:xfrm>
            <a:off x="990600" y="2171700"/>
            <a:ext cx="2190750" cy="254000"/>
          </a:xfrm>
          <a:prstGeom prst="rect">
            <a:avLst/>
          </a:prstGeom>
          <a:noFill/>
          <a:ln/>
        </p:spPr>
        <p:txBody>
          <a:bodyPr wrap="square" lIns="0" tIns="0" rIns="0" bIns="0" rtlCol="0" anchor="t"/>
          <a:lstStyle/>
          <a:p>
            <a:pPr algn="l" indent="0" marL="0">
              <a:lnSpc>
                <a:spcPct val="115000"/>
              </a:lnSpc>
              <a:buNone/>
            </a:pPr>
            <a:r>
              <a:rPr lang="en-US" sz="1400" b="1" dirty="0">
                <a:solidFill>
                  <a:srgbClr val="F2F6FA"/>
                </a:solidFill>
                <a:latin typeface="Arial" pitchFamily="34" charset="0"/>
                <a:ea typeface="Arial" pitchFamily="34" charset="-122"/>
                <a:cs typeface="Arial" pitchFamily="34" charset="-120"/>
              </a:rPr>
              <a:t>Artisan Express</a:t>
            </a:r>
            <a:endParaRPr lang="en-US" sz="1400" dirty="0"/>
          </a:p>
        </p:txBody>
      </p:sp>
      <p:sp>
        <p:nvSpPr>
          <p:cNvPr id="7" name="Text 4"/>
          <p:cNvSpPr txBox="1"/>
          <p:nvPr/>
        </p:nvSpPr>
        <p:spPr>
          <a:xfrm>
            <a:off x="990600" y="2463800"/>
            <a:ext cx="2190750" cy="444500"/>
          </a:xfrm>
          <a:prstGeom prst="rect">
            <a:avLst/>
          </a:prstGeom>
          <a:noFill/>
          <a:ln/>
        </p:spPr>
        <p:txBody>
          <a:bodyPr wrap="square" lIns="0" tIns="0" rIns="0" bIns="0" rtlCol="0" anchor="t"/>
          <a:lstStyle/>
          <a:p>
            <a:pPr algn="l" indent="0" marL="0">
              <a:lnSpc>
                <a:spcPct val="125000"/>
              </a:lnSpc>
              <a:buNone/>
            </a:pPr>
            <a:r>
              <a:rPr lang="en-US" sz="1200" dirty="0">
                <a:solidFill>
                  <a:srgbClr val="B8C4D6"/>
                </a:solidFill>
                <a:latin typeface="Arial" pitchFamily="34" charset="0"/>
                <a:ea typeface="Arial" pitchFamily="34" charset="-122"/>
                <a:cs typeface="Arial" pitchFamily="34" charset="-120"/>
              </a:rPr>
              <a:t>Artisan booking marketplace app</a:t>
            </a:r>
            <a:endParaRPr lang="en-US" sz="1200" dirty="0"/>
          </a:p>
        </p:txBody>
      </p:sp>
      <p:sp>
        <p:nvSpPr>
          <p:cNvPr id="8" name="Shape 5"/>
          <p:cNvSpPr/>
          <p:nvPr/>
        </p:nvSpPr>
        <p:spPr>
          <a:xfrm>
            <a:off x="3486150" y="2032000"/>
            <a:ext cx="2546350" cy="977900"/>
          </a:xfrm>
          <a:prstGeom prst="roundRect">
            <a:avLst>
              <a:gd name="adj" fmla="val 10390"/>
            </a:avLst>
          </a:prstGeom>
          <a:solidFill>
            <a:srgbClr val="111A2E"/>
          </a:solidFill>
          <a:ln w="9525">
            <a:solidFill>
              <a:srgbClr val="1E2A44"/>
            </a:solidFill>
            <a:prstDash val="solid"/>
          </a:ln>
        </p:spPr>
      </p:sp>
      <p:sp>
        <p:nvSpPr>
          <p:cNvPr id="9" name="Text 6"/>
          <p:cNvSpPr txBox="1"/>
          <p:nvPr/>
        </p:nvSpPr>
        <p:spPr>
          <a:xfrm>
            <a:off x="3663950" y="2171700"/>
            <a:ext cx="2190750" cy="254000"/>
          </a:xfrm>
          <a:prstGeom prst="rect">
            <a:avLst/>
          </a:prstGeom>
          <a:noFill/>
          <a:ln/>
        </p:spPr>
        <p:txBody>
          <a:bodyPr wrap="square" lIns="0" tIns="0" rIns="0" bIns="0" rtlCol="0" anchor="t"/>
          <a:lstStyle/>
          <a:p>
            <a:pPr algn="l" indent="0" marL="0">
              <a:lnSpc>
                <a:spcPct val="115000"/>
              </a:lnSpc>
              <a:buNone/>
            </a:pPr>
            <a:r>
              <a:rPr lang="en-US" sz="1400" b="1" dirty="0">
                <a:solidFill>
                  <a:srgbClr val="F2F6FA"/>
                </a:solidFill>
                <a:latin typeface="Arial" pitchFamily="34" charset="0"/>
                <a:ea typeface="Arial" pitchFamily="34" charset="-122"/>
                <a:cs typeface="Arial" pitchFamily="34" charset="-120"/>
              </a:rPr>
              <a:t>Driver</a:t>
            </a:r>
            <a:endParaRPr lang="en-US" sz="1400" dirty="0"/>
          </a:p>
        </p:txBody>
      </p:sp>
      <p:sp>
        <p:nvSpPr>
          <p:cNvPr id="10" name="Text 7"/>
          <p:cNvSpPr txBox="1"/>
          <p:nvPr/>
        </p:nvSpPr>
        <p:spPr>
          <a:xfrm>
            <a:off x="3663950" y="2463800"/>
            <a:ext cx="2190750" cy="444500"/>
          </a:xfrm>
          <a:prstGeom prst="rect">
            <a:avLst/>
          </a:prstGeom>
          <a:noFill/>
          <a:ln/>
        </p:spPr>
        <p:txBody>
          <a:bodyPr wrap="square" lIns="0" tIns="0" rIns="0" bIns="0" rtlCol="0" anchor="t"/>
          <a:lstStyle/>
          <a:p>
            <a:pPr algn="l" indent="0" marL="0">
              <a:lnSpc>
                <a:spcPct val="125000"/>
              </a:lnSpc>
              <a:buNone/>
            </a:pPr>
            <a:r>
              <a:rPr lang="en-US" sz="1200" dirty="0">
                <a:solidFill>
                  <a:srgbClr val="B8C4D6"/>
                </a:solidFill>
                <a:latin typeface="Arial" pitchFamily="34" charset="0"/>
                <a:ea typeface="Arial" pitchFamily="34" charset="-122"/>
                <a:cs typeface="Arial" pitchFamily="34" charset="-120"/>
              </a:rPr>
              <a:t>Fleet and driver management app</a:t>
            </a:r>
            <a:endParaRPr lang="en-US" sz="1200" dirty="0"/>
          </a:p>
        </p:txBody>
      </p:sp>
      <p:sp>
        <p:nvSpPr>
          <p:cNvPr id="11" name="Shape 8"/>
          <p:cNvSpPr/>
          <p:nvPr/>
        </p:nvSpPr>
        <p:spPr>
          <a:xfrm>
            <a:off x="6159500" y="2032000"/>
            <a:ext cx="2546350" cy="977900"/>
          </a:xfrm>
          <a:prstGeom prst="roundRect">
            <a:avLst>
              <a:gd name="adj" fmla="val 10390"/>
            </a:avLst>
          </a:prstGeom>
          <a:solidFill>
            <a:srgbClr val="111A2E"/>
          </a:solidFill>
          <a:ln w="9525">
            <a:solidFill>
              <a:srgbClr val="1E2A44"/>
            </a:solidFill>
            <a:prstDash val="solid"/>
          </a:ln>
        </p:spPr>
      </p:sp>
      <p:sp>
        <p:nvSpPr>
          <p:cNvPr id="12" name="Text 9"/>
          <p:cNvSpPr txBox="1"/>
          <p:nvPr/>
        </p:nvSpPr>
        <p:spPr>
          <a:xfrm>
            <a:off x="6337300" y="2171700"/>
            <a:ext cx="2190750" cy="254000"/>
          </a:xfrm>
          <a:prstGeom prst="rect">
            <a:avLst/>
          </a:prstGeom>
          <a:noFill/>
          <a:ln/>
        </p:spPr>
        <p:txBody>
          <a:bodyPr wrap="square" lIns="0" tIns="0" rIns="0" bIns="0" rtlCol="0" anchor="t"/>
          <a:lstStyle/>
          <a:p>
            <a:pPr algn="l" indent="0" marL="0">
              <a:lnSpc>
                <a:spcPct val="115000"/>
              </a:lnSpc>
              <a:buNone/>
            </a:pPr>
            <a:r>
              <a:rPr lang="en-US" sz="1400" b="1" dirty="0">
                <a:solidFill>
                  <a:srgbClr val="F2F6FA"/>
                </a:solidFill>
                <a:latin typeface="Arial" pitchFamily="34" charset="0"/>
                <a:ea typeface="Arial" pitchFamily="34" charset="-122"/>
                <a:cs typeface="Arial" pitchFamily="34" charset="-120"/>
              </a:rPr>
              <a:t>Partex</a:t>
            </a:r>
            <a:endParaRPr lang="en-US" sz="1400" dirty="0"/>
          </a:p>
        </p:txBody>
      </p:sp>
      <p:sp>
        <p:nvSpPr>
          <p:cNvPr id="13" name="Text 10"/>
          <p:cNvSpPr txBox="1"/>
          <p:nvPr/>
        </p:nvSpPr>
        <p:spPr>
          <a:xfrm>
            <a:off x="6337300" y="2463800"/>
            <a:ext cx="2190750" cy="444500"/>
          </a:xfrm>
          <a:prstGeom prst="rect">
            <a:avLst/>
          </a:prstGeom>
          <a:noFill/>
          <a:ln/>
        </p:spPr>
        <p:txBody>
          <a:bodyPr wrap="square" lIns="0" tIns="0" rIns="0" bIns="0" rtlCol="0" anchor="t"/>
          <a:lstStyle/>
          <a:p>
            <a:pPr algn="l" indent="0" marL="0">
              <a:lnSpc>
                <a:spcPct val="125000"/>
              </a:lnSpc>
              <a:buNone/>
            </a:pPr>
            <a:r>
              <a:rPr lang="en-US" sz="1200" dirty="0">
                <a:solidFill>
                  <a:srgbClr val="B8C4D6"/>
                </a:solidFill>
                <a:latin typeface="Arial" pitchFamily="34" charset="0"/>
                <a:ea typeface="Arial" pitchFamily="34" charset="-122"/>
                <a:cs typeface="Arial" pitchFamily="34" charset="-120"/>
              </a:rPr>
              <a:t>Logistics and parcel tracking app</a:t>
            </a:r>
            <a:endParaRPr lang="en-US" sz="1200" dirty="0"/>
          </a:p>
        </p:txBody>
      </p:sp>
      <p:sp>
        <p:nvSpPr>
          <p:cNvPr id="14" name="Shape 11"/>
          <p:cNvSpPr/>
          <p:nvPr/>
        </p:nvSpPr>
        <p:spPr>
          <a:xfrm>
            <a:off x="8832850" y="2032000"/>
            <a:ext cx="2546350" cy="977900"/>
          </a:xfrm>
          <a:prstGeom prst="roundRect">
            <a:avLst>
              <a:gd name="adj" fmla="val 10390"/>
            </a:avLst>
          </a:prstGeom>
          <a:solidFill>
            <a:srgbClr val="111A2E"/>
          </a:solidFill>
          <a:ln w="9525">
            <a:solidFill>
              <a:srgbClr val="1E2A44"/>
            </a:solidFill>
            <a:prstDash val="solid"/>
          </a:ln>
        </p:spPr>
      </p:sp>
      <p:sp>
        <p:nvSpPr>
          <p:cNvPr id="15" name="Text 12"/>
          <p:cNvSpPr txBox="1"/>
          <p:nvPr/>
        </p:nvSpPr>
        <p:spPr>
          <a:xfrm>
            <a:off x="9010650" y="2171700"/>
            <a:ext cx="2190750" cy="254000"/>
          </a:xfrm>
          <a:prstGeom prst="rect">
            <a:avLst/>
          </a:prstGeom>
          <a:noFill/>
          <a:ln/>
        </p:spPr>
        <p:txBody>
          <a:bodyPr wrap="square" lIns="0" tIns="0" rIns="0" bIns="0" rtlCol="0" anchor="t"/>
          <a:lstStyle/>
          <a:p>
            <a:pPr algn="l" indent="0" marL="0">
              <a:lnSpc>
                <a:spcPct val="115000"/>
              </a:lnSpc>
              <a:buNone/>
            </a:pPr>
            <a:r>
              <a:rPr lang="en-US" sz="1400" b="1" dirty="0">
                <a:solidFill>
                  <a:srgbClr val="F2F6FA"/>
                </a:solidFill>
                <a:latin typeface="Arial" pitchFamily="34" charset="0"/>
                <a:ea typeface="Arial" pitchFamily="34" charset="-122"/>
                <a:cs typeface="Arial" pitchFamily="34" charset="-120"/>
              </a:rPr>
              <a:t>Gigzio</a:t>
            </a:r>
            <a:endParaRPr lang="en-US" sz="1400" dirty="0"/>
          </a:p>
        </p:txBody>
      </p:sp>
      <p:sp>
        <p:nvSpPr>
          <p:cNvPr id="16" name="Text 13"/>
          <p:cNvSpPr txBox="1"/>
          <p:nvPr/>
        </p:nvSpPr>
        <p:spPr>
          <a:xfrm>
            <a:off x="9010650" y="2463800"/>
            <a:ext cx="2190750" cy="444500"/>
          </a:xfrm>
          <a:prstGeom prst="rect">
            <a:avLst/>
          </a:prstGeom>
          <a:noFill/>
          <a:ln/>
        </p:spPr>
        <p:txBody>
          <a:bodyPr wrap="square" lIns="0" tIns="0" rIns="0" bIns="0" rtlCol="0" anchor="t"/>
          <a:lstStyle/>
          <a:p>
            <a:pPr algn="l" indent="0" marL="0">
              <a:lnSpc>
                <a:spcPct val="125000"/>
              </a:lnSpc>
              <a:buNone/>
            </a:pPr>
            <a:r>
              <a:rPr lang="en-US" sz="1200" dirty="0">
                <a:solidFill>
                  <a:srgbClr val="B8C4D6"/>
                </a:solidFill>
                <a:latin typeface="Arial" pitchFamily="34" charset="0"/>
                <a:ea typeface="Arial" pitchFamily="34" charset="-122"/>
                <a:cs typeface="Arial" pitchFamily="34" charset="-120"/>
              </a:rPr>
              <a:t>Job search platform</a:t>
            </a:r>
            <a:endParaRPr lang="en-US" sz="1200" dirty="0"/>
          </a:p>
        </p:txBody>
      </p:sp>
      <p:sp>
        <p:nvSpPr>
          <p:cNvPr id="17" name="Shape 14"/>
          <p:cNvSpPr/>
          <p:nvPr/>
        </p:nvSpPr>
        <p:spPr>
          <a:xfrm>
            <a:off x="812800" y="3136900"/>
            <a:ext cx="2546350" cy="977900"/>
          </a:xfrm>
          <a:prstGeom prst="roundRect">
            <a:avLst>
              <a:gd name="adj" fmla="val 10390"/>
            </a:avLst>
          </a:prstGeom>
          <a:solidFill>
            <a:srgbClr val="111A2E"/>
          </a:solidFill>
          <a:ln w="9525">
            <a:solidFill>
              <a:srgbClr val="1E2A44"/>
            </a:solidFill>
            <a:prstDash val="solid"/>
          </a:ln>
        </p:spPr>
      </p:sp>
      <p:sp>
        <p:nvSpPr>
          <p:cNvPr id="18" name="Text 15"/>
          <p:cNvSpPr txBox="1"/>
          <p:nvPr/>
        </p:nvSpPr>
        <p:spPr>
          <a:xfrm>
            <a:off x="990600" y="3276600"/>
            <a:ext cx="2190750" cy="254000"/>
          </a:xfrm>
          <a:prstGeom prst="rect">
            <a:avLst/>
          </a:prstGeom>
          <a:noFill/>
          <a:ln/>
        </p:spPr>
        <p:txBody>
          <a:bodyPr wrap="square" lIns="0" tIns="0" rIns="0" bIns="0" rtlCol="0" anchor="t"/>
          <a:lstStyle/>
          <a:p>
            <a:pPr algn="l" indent="0" marL="0">
              <a:lnSpc>
                <a:spcPct val="115000"/>
              </a:lnSpc>
              <a:buNone/>
            </a:pPr>
            <a:r>
              <a:rPr lang="en-US" sz="1400" b="1" dirty="0">
                <a:solidFill>
                  <a:srgbClr val="F2F6FA"/>
                </a:solidFill>
                <a:latin typeface="Arial" pitchFamily="34" charset="0"/>
                <a:ea typeface="Arial" pitchFamily="34" charset="-122"/>
                <a:cs typeface="Arial" pitchFamily="34" charset="-120"/>
              </a:rPr>
              <a:t>Glowsy</a:t>
            </a:r>
            <a:endParaRPr lang="en-US" sz="1400" dirty="0"/>
          </a:p>
        </p:txBody>
      </p:sp>
      <p:sp>
        <p:nvSpPr>
          <p:cNvPr id="19" name="Text 16"/>
          <p:cNvSpPr txBox="1"/>
          <p:nvPr/>
        </p:nvSpPr>
        <p:spPr>
          <a:xfrm>
            <a:off x="990600" y="3568700"/>
            <a:ext cx="2190750" cy="444500"/>
          </a:xfrm>
          <a:prstGeom prst="rect">
            <a:avLst/>
          </a:prstGeom>
          <a:noFill/>
          <a:ln/>
        </p:spPr>
        <p:txBody>
          <a:bodyPr wrap="square" lIns="0" tIns="0" rIns="0" bIns="0" rtlCol="0" anchor="t"/>
          <a:lstStyle/>
          <a:p>
            <a:pPr algn="l" indent="0" marL="0">
              <a:lnSpc>
                <a:spcPct val="125000"/>
              </a:lnSpc>
              <a:buNone/>
            </a:pPr>
            <a:r>
              <a:rPr lang="en-US" sz="1200" dirty="0">
                <a:solidFill>
                  <a:srgbClr val="B8C4D6"/>
                </a:solidFill>
                <a:latin typeface="Arial" pitchFamily="34" charset="0"/>
                <a:ea typeface="Arial" pitchFamily="34" charset="-122"/>
                <a:cs typeface="Arial" pitchFamily="34" charset="-120"/>
              </a:rPr>
              <a:t>Beauty and wellness app</a:t>
            </a:r>
            <a:endParaRPr lang="en-US" sz="1200" dirty="0"/>
          </a:p>
        </p:txBody>
      </p:sp>
      <p:sp>
        <p:nvSpPr>
          <p:cNvPr id="20" name="Shape 17"/>
          <p:cNvSpPr/>
          <p:nvPr/>
        </p:nvSpPr>
        <p:spPr>
          <a:xfrm>
            <a:off x="3486150" y="3136900"/>
            <a:ext cx="2546350" cy="977900"/>
          </a:xfrm>
          <a:prstGeom prst="roundRect">
            <a:avLst>
              <a:gd name="adj" fmla="val 10390"/>
            </a:avLst>
          </a:prstGeom>
          <a:solidFill>
            <a:srgbClr val="111A2E"/>
          </a:solidFill>
          <a:ln w="9525">
            <a:solidFill>
              <a:srgbClr val="1E2A44"/>
            </a:solidFill>
            <a:prstDash val="solid"/>
          </a:ln>
        </p:spPr>
      </p:sp>
      <p:sp>
        <p:nvSpPr>
          <p:cNvPr id="21" name="Text 18"/>
          <p:cNvSpPr txBox="1"/>
          <p:nvPr/>
        </p:nvSpPr>
        <p:spPr>
          <a:xfrm>
            <a:off x="3663950" y="3276600"/>
            <a:ext cx="2190750" cy="254000"/>
          </a:xfrm>
          <a:prstGeom prst="rect">
            <a:avLst/>
          </a:prstGeom>
          <a:noFill/>
          <a:ln/>
        </p:spPr>
        <p:txBody>
          <a:bodyPr wrap="square" lIns="0" tIns="0" rIns="0" bIns="0" rtlCol="0" anchor="t"/>
          <a:lstStyle/>
          <a:p>
            <a:pPr algn="l" indent="0" marL="0">
              <a:lnSpc>
                <a:spcPct val="115000"/>
              </a:lnSpc>
              <a:buNone/>
            </a:pPr>
            <a:r>
              <a:rPr lang="en-US" sz="1400" b="1" dirty="0">
                <a:solidFill>
                  <a:srgbClr val="F2F6FA"/>
                </a:solidFill>
                <a:latin typeface="Arial" pitchFamily="34" charset="0"/>
                <a:ea typeface="Arial" pitchFamily="34" charset="-122"/>
                <a:cs typeface="Arial" pitchFamily="34" charset="-120"/>
              </a:rPr>
              <a:t>House of Deliverance</a:t>
            </a:r>
            <a:endParaRPr lang="en-US" sz="1400" dirty="0"/>
          </a:p>
        </p:txBody>
      </p:sp>
      <p:sp>
        <p:nvSpPr>
          <p:cNvPr id="22" name="Text 19"/>
          <p:cNvSpPr txBox="1"/>
          <p:nvPr/>
        </p:nvSpPr>
        <p:spPr>
          <a:xfrm>
            <a:off x="3663950" y="3568700"/>
            <a:ext cx="2190750" cy="444500"/>
          </a:xfrm>
          <a:prstGeom prst="rect">
            <a:avLst/>
          </a:prstGeom>
          <a:noFill/>
          <a:ln/>
        </p:spPr>
        <p:txBody>
          <a:bodyPr wrap="square" lIns="0" tIns="0" rIns="0" bIns="0" rtlCol="0" anchor="t"/>
          <a:lstStyle/>
          <a:p>
            <a:pPr algn="l" indent="0" marL="0">
              <a:lnSpc>
                <a:spcPct val="125000"/>
              </a:lnSpc>
              <a:buNone/>
            </a:pPr>
            <a:r>
              <a:rPr lang="en-US" sz="1200" dirty="0">
                <a:solidFill>
                  <a:srgbClr val="B8C4D6"/>
                </a:solidFill>
                <a:latin typeface="Arial" pitchFamily="34" charset="0"/>
                <a:ea typeface="Arial" pitchFamily="34" charset="-122"/>
                <a:cs typeface="Arial" pitchFamily="34" charset="-120"/>
              </a:rPr>
              <a:t>Mental wellness app</a:t>
            </a:r>
            <a:endParaRPr lang="en-US" sz="1200" dirty="0"/>
          </a:p>
        </p:txBody>
      </p:sp>
      <p:sp>
        <p:nvSpPr>
          <p:cNvPr id="23" name="Shape 20"/>
          <p:cNvSpPr/>
          <p:nvPr/>
        </p:nvSpPr>
        <p:spPr>
          <a:xfrm>
            <a:off x="6159500" y="3136900"/>
            <a:ext cx="2546350" cy="977900"/>
          </a:xfrm>
          <a:prstGeom prst="roundRect">
            <a:avLst>
              <a:gd name="adj" fmla="val 10390"/>
            </a:avLst>
          </a:prstGeom>
          <a:solidFill>
            <a:srgbClr val="111A2E"/>
          </a:solidFill>
          <a:ln w="9525">
            <a:solidFill>
              <a:srgbClr val="1E2A44"/>
            </a:solidFill>
            <a:prstDash val="solid"/>
          </a:ln>
        </p:spPr>
      </p:sp>
      <p:sp>
        <p:nvSpPr>
          <p:cNvPr id="24" name="Text 21"/>
          <p:cNvSpPr txBox="1"/>
          <p:nvPr/>
        </p:nvSpPr>
        <p:spPr>
          <a:xfrm>
            <a:off x="6337300" y="3276600"/>
            <a:ext cx="2190750" cy="254000"/>
          </a:xfrm>
          <a:prstGeom prst="rect">
            <a:avLst/>
          </a:prstGeom>
          <a:noFill/>
          <a:ln/>
        </p:spPr>
        <p:txBody>
          <a:bodyPr wrap="square" lIns="0" tIns="0" rIns="0" bIns="0" rtlCol="0" anchor="t"/>
          <a:lstStyle/>
          <a:p>
            <a:pPr algn="l" indent="0" marL="0">
              <a:lnSpc>
                <a:spcPct val="115000"/>
              </a:lnSpc>
              <a:buNone/>
            </a:pPr>
            <a:r>
              <a:rPr lang="en-US" sz="1400" b="1" dirty="0">
                <a:solidFill>
                  <a:srgbClr val="F2F6FA"/>
                </a:solidFill>
                <a:latin typeface="Arial" pitchFamily="34" charset="0"/>
                <a:ea typeface="Arial" pitchFamily="34" charset="-122"/>
                <a:cs typeface="Arial" pitchFamily="34" charset="-120"/>
              </a:rPr>
              <a:t>OCXEE</a:t>
            </a:r>
            <a:endParaRPr lang="en-US" sz="1400" dirty="0"/>
          </a:p>
        </p:txBody>
      </p:sp>
      <p:sp>
        <p:nvSpPr>
          <p:cNvPr id="25" name="Text 22"/>
          <p:cNvSpPr txBox="1"/>
          <p:nvPr/>
        </p:nvSpPr>
        <p:spPr>
          <a:xfrm>
            <a:off x="6337300" y="3568700"/>
            <a:ext cx="2190750" cy="444500"/>
          </a:xfrm>
          <a:prstGeom prst="rect">
            <a:avLst/>
          </a:prstGeom>
          <a:noFill/>
          <a:ln/>
        </p:spPr>
        <p:txBody>
          <a:bodyPr wrap="square" lIns="0" tIns="0" rIns="0" bIns="0" rtlCol="0" anchor="t"/>
          <a:lstStyle/>
          <a:p>
            <a:pPr algn="l" indent="0" marL="0">
              <a:lnSpc>
                <a:spcPct val="125000"/>
              </a:lnSpc>
              <a:buNone/>
            </a:pPr>
            <a:r>
              <a:rPr lang="en-US" sz="1200" dirty="0">
                <a:solidFill>
                  <a:srgbClr val="B8C4D6"/>
                </a:solidFill>
                <a:latin typeface="Arial" pitchFamily="34" charset="0"/>
                <a:ea typeface="Arial" pitchFamily="34" charset="-122"/>
                <a:cs typeface="Arial" pitchFamily="34" charset="-120"/>
              </a:rPr>
              <a:t>Global student services platform</a:t>
            </a:r>
            <a:endParaRPr lang="en-US" sz="1200" dirty="0"/>
          </a:p>
        </p:txBody>
      </p:sp>
      <p:sp>
        <p:nvSpPr>
          <p:cNvPr id="26" name="Shape 23"/>
          <p:cNvSpPr/>
          <p:nvPr/>
        </p:nvSpPr>
        <p:spPr>
          <a:xfrm>
            <a:off x="8832850" y="3136900"/>
            <a:ext cx="2546350" cy="977900"/>
          </a:xfrm>
          <a:prstGeom prst="roundRect">
            <a:avLst>
              <a:gd name="adj" fmla="val 10390"/>
            </a:avLst>
          </a:prstGeom>
          <a:solidFill>
            <a:srgbClr val="111A2E"/>
          </a:solidFill>
          <a:ln w="9525">
            <a:solidFill>
              <a:srgbClr val="1E2A44"/>
            </a:solidFill>
            <a:prstDash val="solid"/>
          </a:ln>
        </p:spPr>
      </p:sp>
      <p:sp>
        <p:nvSpPr>
          <p:cNvPr id="27" name="Text 24"/>
          <p:cNvSpPr txBox="1"/>
          <p:nvPr/>
        </p:nvSpPr>
        <p:spPr>
          <a:xfrm>
            <a:off x="9010650" y="3276600"/>
            <a:ext cx="2190750" cy="254000"/>
          </a:xfrm>
          <a:prstGeom prst="rect">
            <a:avLst/>
          </a:prstGeom>
          <a:noFill/>
          <a:ln/>
        </p:spPr>
        <p:txBody>
          <a:bodyPr wrap="square" lIns="0" tIns="0" rIns="0" bIns="0" rtlCol="0" anchor="t"/>
          <a:lstStyle/>
          <a:p>
            <a:pPr algn="l" indent="0" marL="0">
              <a:lnSpc>
                <a:spcPct val="115000"/>
              </a:lnSpc>
              <a:buNone/>
            </a:pPr>
            <a:r>
              <a:rPr lang="en-US" sz="1400" b="1" dirty="0">
                <a:solidFill>
                  <a:srgbClr val="F2F6FA"/>
                </a:solidFill>
                <a:latin typeface="Arial" pitchFamily="34" charset="0"/>
                <a:ea typeface="Arial" pitchFamily="34" charset="-122"/>
                <a:cs typeface="Arial" pitchFamily="34" charset="-120"/>
              </a:rPr>
              <a:t>Leaderbridge</a:t>
            </a:r>
            <a:endParaRPr lang="en-US" sz="1400" dirty="0"/>
          </a:p>
        </p:txBody>
      </p:sp>
      <p:sp>
        <p:nvSpPr>
          <p:cNvPr id="28" name="Text 25"/>
          <p:cNvSpPr txBox="1"/>
          <p:nvPr/>
        </p:nvSpPr>
        <p:spPr>
          <a:xfrm>
            <a:off x="9010650" y="3568700"/>
            <a:ext cx="2190750" cy="444500"/>
          </a:xfrm>
          <a:prstGeom prst="rect">
            <a:avLst/>
          </a:prstGeom>
          <a:noFill/>
          <a:ln/>
        </p:spPr>
        <p:txBody>
          <a:bodyPr wrap="square" lIns="0" tIns="0" rIns="0" bIns="0" rtlCol="0" anchor="t"/>
          <a:lstStyle/>
          <a:p>
            <a:pPr algn="l" indent="0" marL="0">
              <a:lnSpc>
                <a:spcPct val="125000"/>
              </a:lnSpc>
              <a:buNone/>
            </a:pPr>
            <a:r>
              <a:rPr lang="en-US" sz="1200" dirty="0">
                <a:solidFill>
                  <a:srgbClr val="B8C4D6"/>
                </a:solidFill>
                <a:latin typeface="Arial" pitchFamily="34" charset="0"/>
                <a:ea typeface="Arial" pitchFamily="34" charset="-122"/>
                <a:cs typeface="Arial" pitchFamily="34" charset="-120"/>
              </a:rPr>
              <a:t>Professional networking platform</a:t>
            </a:r>
            <a:endParaRPr lang="en-US" sz="1200" dirty="0"/>
          </a:p>
        </p:txBody>
      </p:sp>
      <p:sp>
        <p:nvSpPr>
          <p:cNvPr id="29" name="Shape 26"/>
          <p:cNvSpPr/>
          <p:nvPr/>
        </p:nvSpPr>
        <p:spPr>
          <a:xfrm>
            <a:off x="812800" y="4241800"/>
            <a:ext cx="2546350" cy="977900"/>
          </a:xfrm>
          <a:prstGeom prst="roundRect">
            <a:avLst>
              <a:gd name="adj" fmla="val 10390"/>
            </a:avLst>
          </a:prstGeom>
          <a:solidFill>
            <a:srgbClr val="111A2E"/>
          </a:solidFill>
          <a:ln w="9525">
            <a:solidFill>
              <a:srgbClr val="1E2A44"/>
            </a:solidFill>
            <a:prstDash val="solid"/>
          </a:ln>
        </p:spPr>
      </p:sp>
      <p:sp>
        <p:nvSpPr>
          <p:cNvPr id="30" name="Text 27"/>
          <p:cNvSpPr txBox="1"/>
          <p:nvPr/>
        </p:nvSpPr>
        <p:spPr>
          <a:xfrm>
            <a:off x="990600" y="4381500"/>
            <a:ext cx="2190750" cy="254000"/>
          </a:xfrm>
          <a:prstGeom prst="rect">
            <a:avLst/>
          </a:prstGeom>
          <a:noFill/>
          <a:ln/>
        </p:spPr>
        <p:txBody>
          <a:bodyPr wrap="square" lIns="0" tIns="0" rIns="0" bIns="0" rtlCol="0" anchor="t"/>
          <a:lstStyle/>
          <a:p>
            <a:pPr algn="l" indent="0" marL="0">
              <a:lnSpc>
                <a:spcPct val="115000"/>
              </a:lnSpc>
              <a:buNone/>
            </a:pPr>
            <a:r>
              <a:rPr lang="en-US" sz="1400" b="1" dirty="0">
                <a:solidFill>
                  <a:srgbClr val="F2F6FA"/>
                </a:solidFill>
                <a:latin typeface="Arial" pitchFamily="34" charset="0"/>
                <a:ea typeface="Arial" pitchFamily="34" charset="-122"/>
                <a:cs typeface="Arial" pitchFamily="34" charset="-120"/>
              </a:rPr>
              <a:t>VTalks</a:t>
            </a:r>
            <a:endParaRPr lang="en-US" sz="1400" dirty="0"/>
          </a:p>
        </p:txBody>
      </p:sp>
      <p:sp>
        <p:nvSpPr>
          <p:cNvPr id="31" name="Text 28"/>
          <p:cNvSpPr txBox="1"/>
          <p:nvPr/>
        </p:nvSpPr>
        <p:spPr>
          <a:xfrm>
            <a:off x="990600" y="4673600"/>
            <a:ext cx="2190750" cy="444500"/>
          </a:xfrm>
          <a:prstGeom prst="rect">
            <a:avLst/>
          </a:prstGeom>
          <a:noFill/>
          <a:ln/>
        </p:spPr>
        <p:txBody>
          <a:bodyPr wrap="square" lIns="0" tIns="0" rIns="0" bIns="0" rtlCol="0" anchor="t"/>
          <a:lstStyle/>
          <a:p>
            <a:pPr algn="l" indent="0" marL="0">
              <a:lnSpc>
                <a:spcPct val="125000"/>
              </a:lnSpc>
              <a:buNone/>
            </a:pPr>
            <a:r>
              <a:rPr lang="en-US" sz="1200" dirty="0">
                <a:solidFill>
                  <a:srgbClr val="B8C4D6"/>
                </a:solidFill>
                <a:latin typeface="Arial" pitchFamily="34" charset="0"/>
                <a:ea typeface="Arial" pitchFamily="34" charset="-122"/>
                <a:cs typeface="Arial" pitchFamily="34" charset="-120"/>
              </a:rPr>
              <a:t>Virtual talks and webinars</a:t>
            </a:r>
            <a:endParaRPr lang="en-US" sz="1200" dirty="0"/>
          </a:p>
        </p:txBody>
      </p:sp>
      <p:sp>
        <p:nvSpPr>
          <p:cNvPr id="32" name="Shape 29"/>
          <p:cNvSpPr/>
          <p:nvPr/>
        </p:nvSpPr>
        <p:spPr>
          <a:xfrm>
            <a:off x="3486150" y="4241800"/>
            <a:ext cx="2546350" cy="977900"/>
          </a:xfrm>
          <a:prstGeom prst="roundRect">
            <a:avLst>
              <a:gd name="adj" fmla="val 10390"/>
            </a:avLst>
          </a:prstGeom>
          <a:solidFill>
            <a:srgbClr val="111A2E"/>
          </a:solidFill>
          <a:ln w="9525">
            <a:solidFill>
              <a:srgbClr val="1E2A44"/>
            </a:solidFill>
            <a:prstDash val="solid"/>
          </a:ln>
        </p:spPr>
      </p:sp>
      <p:sp>
        <p:nvSpPr>
          <p:cNvPr id="33" name="Text 30"/>
          <p:cNvSpPr txBox="1"/>
          <p:nvPr/>
        </p:nvSpPr>
        <p:spPr>
          <a:xfrm>
            <a:off x="3663950" y="4381500"/>
            <a:ext cx="2190750" cy="254000"/>
          </a:xfrm>
          <a:prstGeom prst="rect">
            <a:avLst/>
          </a:prstGeom>
          <a:noFill/>
          <a:ln/>
        </p:spPr>
        <p:txBody>
          <a:bodyPr wrap="square" lIns="0" tIns="0" rIns="0" bIns="0" rtlCol="0" anchor="t"/>
          <a:lstStyle/>
          <a:p>
            <a:pPr algn="l" indent="0" marL="0">
              <a:lnSpc>
                <a:spcPct val="115000"/>
              </a:lnSpc>
              <a:buNone/>
            </a:pPr>
            <a:r>
              <a:rPr lang="en-US" sz="1400" b="1" dirty="0">
                <a:solidFill>
                  <a:srgbClr val="F2F6FA"/>
                </a:solidFill>
                <a:latin typeface="Arial" pitchFamily="34" charset="0"/>
                <a:ea typeface="Arial" pitchFamily="34" charset="-122"/>
                <a:cs typeface="Arial" pitchFamily="34" charset="-120"/>
              </a:rPr>
              <a:t>FE Group</a:t>
            </a:r>
            <a:endParaRPr lang="en-US" sz="1400" dirty="0"/>
          </a:p>
        </p:txBody>
      </p:sp>
      <p:sp>
        <p:nvSpPr>
          <p:cNvPr id="34" name="Text 31"/>
          <p:cNvSpPr txBox="1"/>
          <p:nvPr/>
        </p:nvSpPr>
        <p:spPr>
          <a:xfrm>
            <a:off x="3663950" y="4673600"/>
            <a:ext cx="2190750" cy="444500"/>
          </a:xfrm>
          <a:prstGeom prst="rect">
            <a:avLst/>
          </a:prstGeom>
          <a:noFill/>
          <a:ln/>
        </p:spPr>
        <p:txBody>
          <a:bodyPr wrap="square" lIns="0" tIns="0" rIns="0" bIns="0" rtlCol="0" anchor="t"/>
          <a:lstStyle/>
          <a:p>
            <a:pPr algn="l" indent="0" marL="0">
              <a:lnSpc>
                <a:spcPct val="125000"/>
              </a:lnSpc>
              <a:buNone/>
            </a:pPr>
            <a:r>
              <a:rPr lang="en-US" sz="1200" dirty="0">
                <a:solidFill>
                  <a:srgbClr val="B8C4D6"/>
                </a:solidFill>
                <a:latin typeface="Arial" pitchFamily="34" charset="0"/>
                <a:ea typeface="Arial" pitchFamily="34" charset="-122"/>
                <a:cs typeface="Arial" pitchFamily="34" charset="-120"/>
              </a:rPr>
              <a:t>Finance and consultancy website</a:t>
            </a:r>
            <a:endParaRPr lang="en-US" sz="1200" dirty="0"/>
          </a:p>
        </p:txBody>
      </p:sp>
      <p:sp>
        <p:nvSpPr>
          <p:cNvPr id="35" name="Shape 32"/>
          <p:cNvSpPr/>
          <p:nvPr/>
        </p:nvSpPr>
        <p:spPr>
          <a:xfrm>
            <a:off x="6159500" y="4241800"/>
            <a:ext cx="2546350" cy="977900"/>
          </a:xfrm>
          <a:prstGeom prst="roundRect">
            <a:avLst>
              <a:gd name="adj" fmla="val 10390"/>
            </a:avLst>
          </a:prstGeom>
          <a:solidFill>
            <a:srgbClr val="1E1A10"/>
          </a:solidFill>
          <a:ln w="9525">
            <a:solidFill>
              <a:srgbClr val="4A3A14"/>
            </a:solidFill>
            <a:prstDash val="solid"/>
          </a:ln>
        </p:spPr>
      </p:sp>
      <p:sp>
        <p:nvSpPr>
          <p:cNvPr id="36" name="Text 33"/>
          <p:cNvSpPr txBox="1"/>
          <p:nvPr/>
        </p:nvSpPr>
        <p:spPr>
          <a:xfrm>
            <a:off x="6337300" y="4381500"/>
            <a:ext cx="2190750" cy="254000"/>
          </a:xfrm>
          <a:prstGeom prst="rect">
            <a:avLst/>
          </a:prstGeom>
          <a:noFill/>
          <a:ln/>
        </p:spPr>
        <p:txBody>
          <a:bodyPr wrap="square" lIns="0" tIns="0" rIns="0" bIns="0" rtlCol="0" anchor="t"/>
          <a:lstStyle/>
          <a:p>
            <a:pPr algn="l" indent="0" marL="0">
              <a:lnSpc>
                <a:spcPct val="115000"/>
              </a:lnSpc>
              <a:buNone/>
            </a:pPr>
            <a:r>
              <a:rPr lang="en-US" sz="1400" b="1" dirty="0">
                <a:solidFill>
                  <a:srgbClr val="F2F6FA"/>
                </a:solidFill>
                <a:latin typeface="Arial" pitchFamily="34" charset="0"/>
                <a:ea typeface="Arial" pitchFamily="34" charset="-122"/>
                <a:cs typeface="Arial" pitchFamily="34" charset="-120"/>
              </a:rPr>
              <a:t>DIYSH</a:t>
            </a:r>
            <a:endParaRPr lang="en-US" sz="1400" dirty="0"/>
          </a:p>
        </p:txBody>
      </p:sp>
      <p:sp>
        <p:nvSpPr>
          <p:cNvPr id="37" name="Text 34"/>
          <p:cNvSpPr txBox="1"/>
          <p:nvPr/>
        </p:nvSpPr>
        <p:spPr>
          <a:xfrm>
            <a:off x="6337300" y="4673600"/>
            <a:ext cx="2190750" cy="444500"/>
          </a:xfrm>
          <a:prstGeom prst="rect">
            <a:avLst/>
          </a:prstGeom>
          <a:noFill/>
          <a:ln/>
        </p:spPr>
        <p:txBody>
          <a:bodyPr wrap="square" lIns="0" tIns="0" rIns="0" bIns="0" rtlCol="0" anchor="t"/>
          <a:lstStyle/>
          <a:p>
            <a:pPr algn="l" indent="0" marL="0">
              <a:lnSpc>
                <a:spcPct val="125000"/>
              </a:lnSpc>
              <a:buNone/>
            </a:pPr>
            <a:r>
              <a:rPr lang="en-US" sz="1200" dirty="0">
                <a:solidFill>
                  <a:srgbClr val="D8CBAE"/>
                </a:solidFill>
                <a:latin typeface="Arial" pitchFamily="34" charset="0"/>
                <a:ea typeface="Arial" pitchFamily="34" charset="-122"/>
                <a:cs typeface="Arial" pitchFamily="34" charset="-120"/>
              </a:rPr>
              <a:t>Daily breakfast planning and delivery</a:t>
            </a:r>
            <a:endParaRPr lang="en-US" sz="1200" dirty="0"/>
          </a:p>
        </p:txBody>
      </p:sp>
      <p:sp>
        <p:nvSpPr>
          <p:cNvPr id="38" name="Shape 35"/>
          <p:cNvSpPr/>
          <p:nvPr/>
        </p:nvSpPr>
        <p:spPr>
          <a:xfrm>
            <a:off x="8832850" y="4241800"/>
            <a:ext cx="2546350" cy="977900"/>
          </a:xfrm>
          <a:prstGeom prst="roundRect">
            <a:avLst>
              <a:gd name="adj" fmla="val 10390"/>
            </a:avLst>
          </a:prstGeom>
          <a:solidFill>
            <a:srgbClr val="1E1A10"/>
          </a:solidFill>
          <a:ln w="9525">
            <a:solidFill>
              <a:srgbClr val="4A3A14"/>
            </a:solidFill>
            <a:prstDash val="solid"/>
          </a:ln>
        </p:spPr>
      </p:sp>
      <p:sp>
        <p:nvSpPr>
          <p:cNvPr id="39" name="Text 36"/>
          <p:cNvSpPr txBox="1"/>
          <p:nvPr/>
        </p:nvSpPr>
        <p:spPr>
          <a:xfrm>
            <a:off x="9010650" y="4381500"/>
            <a:ext cx="2190750" cy="254000"/>
          </a:xfrm>
          <a:prstGeom prst="rect">
            <a:avLst/>
          </a:prstGeom>
          <a:noFill/>
          <a:ln/>
        </p:spPr>
        <p:txBody>
          <a:bodyPr wrap="square" lIns="0" tIns="0" rIns="0" bIns="0" rtlCol="0" anchor="t"/>
          <a:lstStyle/>
          <a:p>
            <a:pPr algn="l" indent="0" marL="0">
              <a:lnSpc>
                <a:spcPct val="115000"/>
              </a:lnSpc>
              <a:buNone/>
            </a:pPr>
            <a:r>
              <a:rPr lang="en-US" sz="1400" b="1" dirty="0">
                <a:solidFill>
                  <a:srgbClr val="F2F6FA"/>
                </a:solidFill>
                <a:latin typeface="Arial" pitchFamily="34" charset="0"/>
                <a:ea typeface="Arial" pitchFamily="34" charset="-122"/>
                <a:cs typeface="Arial" pitchFamily="34" charset="-120"/>
              </a:rPr>
              <a:t>Acupuncture Academy</a:t>
            </a:r>
            <a:endParaRPr lang="en-US" sz="1400" dirty="0"/>
          </a:p>
        </p:txBody>
      </p:sp>
      <p:sp>
        <p:nvSpPr>
          <p:cNvPr id="40" name="Text 37"/>
          <p:cNvSpPr txBox="1"/>
          <p:nvPr/>
        </p:nvSpPr>
        <p:spPr>
          <a:xfrm>
            <a:off x="9010650" y="4673600"/>
            <a:ext cx="2190750" cy="444500"/>
          </a:xfrm>
          <a:prstGeom prst="rect">
            <a:avLst/>
          </a:prstGeom>
          <a:noFill/>
          <a:ln/>
        </p:spPr>
        <p:txBody>
          <a:bodyPr wrap="square" lIns="0" tIns="0" rIns="0" bIns="0" rtlCol="0" anchor="t"/>
          <a:lstStyle/>
          <a:p>
            <a:pPr algn="l" indent="0" marL="0">
              <a:lnSpc>
                <a:spcPct val="125000"/>
              </a:lnSpc>
              <a:buNone/>
            </a:pPr>
            <a:r>
              <a:rPr lang="en-US" sz="1200" dirty="0">
                <a:solidFill>
                  <a:srgbClr val="D8CBAE"/>
                </a:solidFill>
                <a:latin typeface="Arial" pitchFamily="34" charset="0"/>
                <a:ea typeface="Arial" pitchFamily="34" charset="-122"/>
                <a:cs typeface="Arial" pitchFamily="34" charset="-120"/>
              </a:rPr>
              <a:t>Classical Acupuncture Academy website</a:t>
            </a:r>
            <a:endParaRPr lang="en-US" sz="1200" dirty="0"/>
          </a:p>
        </p:txBody>
      </p:sp>
      <p:sp>
        <p:nvSpPr>
          <p:cNvPr id="41" name="Shape 38"/>
          <p:cNvSpPr/>
          <p:nvPr/>
        </p:nvSpPr>
        <p:spPr>
          <a:xfrm>
            <a:off x="812800" y="6134100"/>
            <a:ext cx="10566400" cy="0"/>
          </a:xfrm>
          <a:prstGeom prst="line">
            <a:avLst/>
          </a:prstGeom>
          <a:noFill/>
          <a:ln w="9525">
            <a:solidFill>
              <a:srgbClr val="1F2E48"/>
            </a:solidFill>
            <a:prstDash val="solid"/>
          </a:ln>
        </p:spPr>
      </p:sp>
      <p:sp>
        <p:nvSpPr>
          <p:cNvPr id="42" name="Text 39"/>
          <p:cNvSpPr txBox="1"/>
          <p:nvPr/>
        </p:nvSpPr>
        <p:spPr>
          <a:xfrm>
            <a:off x="812800" y="6261100"/>
            <a:ext cx="5080000" cy="228600"/>
          </a:xfrm>
          <a:prstGeom prst="rect">
            <a:avLst/>
          </a:prstGeom>
          <a:noFill/>
          <a:ln/>
        </p:spPr>
        <p:txBody>
          <a:bodyPr wrap="square" lIns="0" tIns="0" rIns="0" bIns="0" rtlCol="0" anchor="t"/>
          <a:lstStyle/>
          <a:p>
            <a:pPr algn="l" indent="0" marL="0">
              <a:lnSpc>
                <a:spcPct val="115000"/>
              </a:lnSpc>
              <a:buNone/>
            </a:pPr>
            <a:r>
              <a:rPr lang="en-US" sz="1200" spc="150" kern="0" dirty="0">
                <a:solidFill>
                  <a:srgbClr val="8494AD"/>
                </a:solidFill>
                <a:latin typeface="Consolas" pitchFamily="34" charset="0"/>
                <a:ea typeface="Consolas" pitchFamily="34" charset="-122"/>
                <a:cs typeface="Consolas" pitchFamily="34" charset="-120"/>
              </a:rPr>
              <a:t>AMPLIFLY INNOVATIONS × HOME OF CYBER</a:t>
            </a:r>
            <a:endParaRPr lang="en-US" sz="1200" dirty="0"/>
          </a:p>
        </p:txBody>
      </p:sp>
      <p:sp>
        <p:nvSpPr>
          <p:cNvPr id="43" name="Text 40"/>
          <p:cNvSpPr txBox="1"/>
          <p:nvPr/>
        </p:nvSpPr>
        <p:spPr>
          <a:xfrm>
            <a:off x="5080000" y="6261100"/>
            <a:ext cx="4445000" cy="228600"/>
          </a:xfrm>
          <a:prstGeom prst="rect">
            <a:avLst/>
          </a:prstGeom>
          <a:noFill/>
          <a:ln/>
        </p:spPr>
        <p:txBody>
          <a:bodyPr wrap="square" lIns="0" tIns="0" rIns="0" bIns="0" rtlCol="0" anchor="t"/>
          <a:lstStyle/>
          <a:p>
            <a:pPr algn="ctr" indent="0" marL="0">
              <a:lnSpc>
                <a:spcPct val="115000"/>
              </a:lnSpc>
              <a:buNone/>
            </a:pPr>
            <a:r>
              <a:rPr lang="en-US" sz="1200" dirty="0">
                <a:solidFill>
                  <a:srgbClr val="8494AD"/>
                </a:solidFill>
                <a:latin typeface="Consolas" pitchFamily="34" charset="0"/>
                <a:ea typeface="Consolas" pitchFamily="34" charset="-122"/>
                <a:cs typeface="Consolas" pitchFamily="34" charset="-120"/>
              </a:rPr>
              <a:t>homeofcyber.com  |  ampliflytech.com</a:t>
            </a:r>
            <a:endParaRPr lang="en-US" sz="1200" dirty="0"/>
          </a:p>
        </p:txBody>
      </p:sp>
      <p:sp>
        <p:nvSpPr>
          <p:cNvPr id="44" name="Text 41"/>
          <p:cNvSpPr txBox="1"/>
          <p:nvPr/>
        </p:nvSpPr>
        <p:spPr>
          <a:xfrm>
            <a:off x="10109200" y="6261100"/>
            <a:ext cx="1270000" cy="228600"/>
          </a:xfrm>
          <a:prstGeom prst="rect">
            <a:avLst/>
          </a:prstGeom>
          <a:noFill/>
          <a:ln/>
        </p:spPr>
        <p:txBody>
          <a:bodyPr wrap="square" lIns="0" tIns="0" rIns="0" bIns="0" rtlCol="0" anchor="t"/>
          <a:lstStyle/>
          <a:p>
            <a:pPr algn="r" indent="0" marL="0">
              <a:lnSpc>
                <a:spcPct val="115000"/>
              </a:lnSpc>
              <a:buNone/>
            </a:pPr>
            <a:r>
              <a:rPr lang="en-US" sz="1200" dirty="0">
                <a:solidFill>
                  <a:srgbClr val="F5A524"/>
                </a:solidFill>
                <a:latin typeface="Consolas" pitchFamily="34" charset="0"/>
                <a:ea typeface="Consolas" pitchFamily="34" charset="-122"/>
                <a:cs typeface="Consolas" pitchFamily="34" charset="-120"/>
              </a:rPr>
              <a:t>14 / 19</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B1220"/>
        </a:solidFill>
      </p:bgPr>
    </p:bg>
    <p:spTree>
      <p:nvGrpSpPr>
        <p:cNvPr id="1" name=""/>
        <p:cNvGrpSpPr/>
        <p:nvPr/>
      </p:nvGrpSpPr>
      <p:grpSpPr>
        <a:xfrm>
          <a:off x="0" y="0"/>
          <a:ext cx="0" cy="0"/>
          <a:chOff x="0" y="0"/>
          <a:chExt cx="0" cy="0"/>
        </a:xfrm>
      </p:grpSpPr>
      <p:sp>
        <p:nvSpPr>
          <p:cNvPr id="3" name="Text 0"/>
          <p:cNvSpPr txBox="1"/>
          <p:nvPr/>
        </p:nvSpPr>
        <p:spPr>
          <a:xfrm>
            <a:off x="812800" y="812800"/>
            <a:ext cx="10566400" cy="254000"/>
          </a:xfrm>
          <a:prstGeom prst="rect">
            <a:avLst/>
          </a:prstGeom>
          <a:noFill/>
          <a:ln/>
        </p:spPr>
        <p:txBody>
          <a:bodyPr wrap="square" lIns="0" tIns="0" rIns="0" bIns="0" rtlCol="0" anchor="t"/>
          <a:lstStyle/>
          <a:p>
            <a:pPr algn="l" indent="0" marL="0">
              <a:lnSpc>
                <a:spcPct val="115000"/>
              </a:lnSpc>
              <a:buNone/>
            </a:pPr>
            <a:r>
              <a:rPr lang="en-US" sz="1200" spc="300" kern="0" dirty="0">
                <a:solidFill>
                  <a:srgbClr val="9FE8F5"/>
                </a:solidFill>
                <a:latin typeface="Consolas" pitchFamily="34" charset="0"/>
                <a:ea typeface="Consolas" pitchFamily="34" charset="-122"/>
                <a:cs typeface="Consolas" pitchFamily="34" charset="-120"/>
              </a:rPr>
              <a:t>HOC ACADEMY · TRAINING | PLACEMENT | CONSULTANCY</a:t>
            </a:r>
            <a:endParaRPr lang="en-US" sz="1200" dirty="0"/>
          </a:p>
        </p:txBody>
      </p:sp>
      <p:sp>
        <p:nvSpPr>
          <p:cNvPr id="4" name="Text 1"/>
          <p:cNvSpPr txBox="1"/>
          <p:nvPr/>
        </p:nvSpPr>
        <p:spPr>
          <a:xfrm>
            <a:off x="812800" y="1117600"/>
            <a:ext cx="10566400" cy="635000"/>
          </a:xfrm>
          <a:prstGeom prst="rect">
            <a:avLst/>
          </a:prstGeom>
          <a:noFill/>
          <a:ln/>
        </p:spPr>
        <p:txBody>
          <a:bodyPr wrap="square" lIns="0" tIns="0" rIns="0" bIns="0" rtlCol="0" anchor="t"/>
          <a:lstStyle/>
          <a:p>
            <a:pPr algn="l" indent="0" marL="0">
              <a:lnSpc>
                <a:spcPct val="105000"/>
              </a:lnSpc>
              <a:buNone/>
            </a:pPr>
            <a:r>
              <a:rPr lang="en-US" sz="3600" b="1" dirty="0">
                <a:solidFill>
                  <a:srgbClr val="F2F6FA"/>
                </a:solidFill>
                <a:latin typeface="Arial" pitchFamily="34" charset="0"/>
                <a:ea typeface="Arial" pitchFamily="34" charset="-122"/>
                <a:cs typeface="Arial" pitchFamily="34" charset="-120"/>
              </a:rPr>
              <a:t>Building the security workforce</a:t>
            </a:r>
            <a:endParaRPr lang="en-US" sz="36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812800" y="2032000"/>
          <a:ext cx="6883400" cy="914400"/>
        </p:xfrm>
        <a:graphic>
          <a:graphicData uri="http://schemas.openxmlformats.org/drawingml/2006/table">
            <a:tbl>
              <a:tblPr/>
              <a:tblGrid>
                <a:gridCol w="3175000"/>
                <a:gridCol w="1270000"/>
                <a:gridCol w="2438400"/>
              </a:tblGrid>
              <a:tr h="393700">
                <a:tc>
                  <a:txBody>
                    <a:bodyPr/>
                    <a:lstStyle/>
                    <a:p>
                      <a:pPr indent="0" marL="0">
                        <a:buNone/>
                      </a:pPr>
                      <a:r>
                        <a:rPr lang="en-US" sz="1300" b="1" dirty="0">
                          <a:solidFill>
                            <a:srgbClr val="9FE8F5"/>
                          </a:solidFill>
                          <a:latin typeface="Arial" pitchFamily="34" charset="0"/>
                          <a:ea typeface="Arial" pitchFamily="34" charset="-122"/>
                          <a:cs typeface="Arial" pitchFamily="34" charset="-120"/>
                        </a:rPr>
                        <a:t>Program</a:t>
                      </a:r>
                      <a:endParaRPr lang="en-US" sz="1300" dirty="0">
                        <a:latin typeface="Arial" charset="0"/>
                        <a:ea typeface="Arial" charset="0"/>
                        <a:cs typeface="Arial" charset="0"/>
                      </a:endParaRPr>
                    </a:p>
                  </a:txBody>
                  <a:tcPr marL="73152" marR="73152" marT="0" marB="0" anchor="ctr">
                    <a:lnL w="9525" cap="flat" cmpd="sng" algn="ctr">
                      <a:solidFill>
                        <a:srgbClr val="1E2A44"/>
                      </a:solidFill>
                      <a:prstDash val="solid"/>
                      <a:round/>
                      <a:headEnd type="none" w="med" len="med"/>
                      <a:tailEnd type="none" w="med" len="med"/>
                    </a:lnL>
                    <a:lnR w="9525" cap="flat" cmpd="sng" algn="ctr">
                      <a:solidFill>
                        <a:srgbClr val="1E2A44"/>
                      </a:solidFill>
                      <a:prstDash val="solid"/>
                      <a:round/>
                      <a:headEnd type="none" w="med" len="med"/>
                      <a:tailEnd type="none" w="med" len="med"/>
                    </a:lnR>
                    <a:lnT w="9525" cap="flat" cmpd="sng" algn="ctr">
                      <a:solidFill>
                        <a:srgbClr val="1E2A44"/>
                      </a:solidFill>
                      <a:prstDash val="solid"/>
                      <a:round/>
                      <a:headEnd type="none" w="med" len="med"/>
                      <a:tailEnd type="none" w="med" len="med"/>
                    </a:lnT>
                    <a:lnB w="9525" cap="flat" cmpd="sng" algn="ctr">
                      <a:solidFill>
                        <a:srgbClr val="1E2A44"/>
                      </a:solidFill>
                      <a:prstDash val="solid"/>
                      <a:round/>
                      <a:headEnd type="none" w="med" len="med"/>
                      <a:tailEnd type="none" w="med" len="med"/>
                    </a:lnB>
                    <a:solidFill>
                      <a:srgbClr val="0B1220"/>
                    </a:solidFill>
                  </a:tcPr>
                </a:tc>
                <a:tc>
                  <a:txBody>
                    <a:bodyPr/>
                    <a:lstStyle/>
                    <a:p>
                      <a:pPr indent="0" marL="0">
                        <a:buNone/>
                      </a:pPr>
                      <a:r>
                        <a:rPr lang="en-US" sz="1300" b="1" dirty="0">
                          <a:solidFill>
                            <a:srgbClr val="9FE8F5"/>
                          </a:solidFill>
                          <a:latin typeface="Arial" pitchFamily="34" charset="0"/>
                          <a:ea typeface="Arial" pitchFamily="34" charset="-122"/>
                          <a:cs typeface="Arial" pitchFamily="34" charset="-120"/>
                        </a:rPr>
                        <a:t>Duration</a:t>
                      </a:r>
                      <a:endParaRPr lang="en-US" sz="1300" dirty="0">
                        <a:latin typeface="Arial" charset="0"/>
                        <a:ea typeface="Arial" charset="0"/>
                        <a:cs typeface="Arial" charset="0"/>
                      </a:endParaRPr>
                    </a:p>
                  </a:txBody>
                  <a:tcPr marL="73152" marR="73152" marT="0" marB="0" anchor="ctr">
                    <a:lnL w="9525" cap="flat" cmpd="sng" algn="ctr">
                      <a:solidFill>
                        <a:srgbClr val="1E2A44"/>
                      </a:solidFill>
                      <a:prstDash val="solid"/>
                      <a:round/>
                      <a:headEnd type="none" w="med" len="med"/>
                      <a:tailEnd type="none" w="med" len="med"/>
                    </a:lnL>
                    <a:lnR w="9525" cap="flat" cmpd="sng" algn="ctr">
                      <a:solidFill>
                        <a:srgbClr val="1E2A44"/>
                      </a:solidFill>
                      <a:prstDash val="solid"/>
                      <a:round/>
                      <a:headEnd type="none" w="med" len="med"/>
                      <a:tailEnd type="none" w="med" len="med"/>
                    </a:lnR>
                    <a:lnT w="9525" cap="flat" cmpd="sng" algn="ctr">
                      <a:solidFill>
                        <a:srgbClr val="1E2A44"/>
                      </a:solidFill>
                      <a:prstDash val="solid"/>
                      <a:round/>
                      <a:headEnd type="none" w="med" len="med"/>
                      <a:tailEnd type="none" w="med" len="med"/>
                    </a:lnT>
                    <a:lnB w="9525" cap="flat" cmpd="sng" algn="ctr">
                      <a:solidFill>
                        <a:srgbClr val="1E2A44"/>
                      </a:solidFill>
                      <a:prstDash val="solid"/>
                      <a:round/>
                      <a:headEnd type="none" w="med" len="med"/>
                      <a:tailEnd type="none" w="med" len="med"/>
                    </a:lnB>
                    <a:solidFill>
                      <a:srgbClr val="0B1220"/>
                    </a:solidFill>
                  </a:tcPr>
                </a:tc>
                <a:tc>
                  <a:txBody>
                    <a:bodyPr/>
                    <a:lstStyle/>
                    <a:p>
                      <a:pPr indent="0" marL="0">
                        <a:buNone/>
                      </a:pPr>
                      <a:r>
                        <a:rPr lang="en-US" sz="1300" b="1" dirty="0">
                          <a:solidFill>
                            <a:srgbClr val="9FE8F5"/>
                          </a:solidFill>
                          <a:latin typeface="Arial" pitchFamily="34" charset="0"/>
                          <a:ea typeface="Arial" pitchFamily="34" charset="-122"/>
                          <a:cs typeface="Arial" pitchFamily="34" charset="-120"/>
                        </a:rPr>
                        <a:t>Level</a:t>
                      </a:r>
                      <a:endParaRPr lang="en-US" sz="1300" dirty="0">
                        <a:latin typeface="Arial" charset="0"/>
                        <a:ea typeface="Arial" charset="0"/>
                        <a:cs typeface="Arial" charset="0"/>
                      </a:endParaRPr>
                    </a:p>
                  </a:txBody>
                  <a:tcPr marL="73152" marR="73152" marT="0" marB="0" anchor="ctr">
                    <a:lnL w="9525" cap="flat" cmpd="sng" algn="ctr">
                      <a:solidFill>
                        <a:srgbClr val="1E2A44"/>
                      </a:solidFill>
                      <a:prstDash val="solid"/>
                      <a:round/>
                      <a:headEnd type="none" w="med" len="med"/>
                      <a:tailEnd type="none" w="med" len="med"/>
                    </a:lnL>
                    <a:lnR w="9525" cap="flat" cmpd="sng" algn="ctr">
                      <a:solidFill>
                        <a:srgbClr val="1E2A44"/>
                      </a:solidFill>
                      <a:prstDash val="solid"/>
                      <a:round/>
                      <a:headEnd type="none" w="med" len="med"/>
                      <a:tailEnd type="none" w="med" len="med"/>
                    </a:lnR>
                    <a:lnT w="9525" cap="flat" cmpd="sng" algn="ctr">
                      <a:solidFill>
                        <a:srgbClr val="1E2A44"/>
                      </a:solidFill>
                      <a:prstDash val="solid"/>
                      <a:round/>
                      <a:headEnd type="none" w="med" len="med"/>
                      <a:tailEnd type="none" w="med" len="med"/>
                    </a:lnT>
                    <a:lnB w="9525" cap="flat" cmpd="sng" algn="ctr">
                      <a:solidFill>
                        <a:srgbClr val="1E2A44"/>
                      </a:solidFill>
                      <a:prstDash val="solid"/>
                      <a:round/>
                      <a:headEnd type="none" w="med" len="med"/>
                      <a:tailEnd type="none" w="med" len="med"/>
                    </a:lnB>
                    <a:solidFill>
                      <a:srgbClr val="0B1220"/>
                    </a:solidFill>
                  </a:tcPr>
                </a:tc>
              </a:tr>
              <a:tr h="393700">
                <a:tc>
                  <a:txBody>
                    <a:bodyPr/>
                    <a:lstStyle/>
                    <a:p>
                      <a:pPr indent="0" marL="0">
                        <a:buNone/>
                      </a:pPr>
                      <a:r>
                        <a:rPr lang="en-US" sz="1300" dirty="0">
                          <a:solidFill>
                            <a:srgbClr val="D5DEEA"/>
                          </a:solidFill>
                          <a:latin typeface="Arial" pitchFamily="34" charset="0"/>
                          <a:ea typeface="Arial" pitchFamily="34" charset="-122"/>
                          <a:cs typeface="Arial" pitchFamily="34" charset="-120"/>
                        </a:rPr>
                        <a:t>Ethical Hacking and Pentest</a:t>
                      </a:r>
                      <a:endParaRPr lang="en-US" sz="1300" dirty="0">
                        <a:latin typeface="Arial" charset="0"/>
                        <a:ea typeface="Arial" charset="0"/>
                        <a:cs typeface="Arial" charset="0"/>
                      </a:endParaRPr>
                    </a:p>
                  </a:txBody>
                  <a:tcPr marL="73152" marR="73152" marT="0" marB="0" anchor="ctr">
                    <a:lnL w="9525" cap="flat" cmpd="sng" algn="ctr">
                      <a:solidFill>
                        <a:srgbClr val="1E2A44"/>
                      </a:solidFill>
                      <a:prstDash val="solid"/>
                      <a:round/>
                      <a:headEnd type="none" w="med" len="med"/>
                      <a:tailEnd type="none" w="med" len="med"/>
                    </a:lnL>
                    <a:lnR w="9525" cap="flat" cmpd="sng" algn="ctr">
                      <a:solidFill>
                        <a:srgbClr val="1E2A44"/>
                      </a:solidFill>
                      <a:prstDash val="solid"/>
                      <a:round/>
                      <a:headEnd type="none" w="med" len="med"/>
                      <a:tailEnd type="none" w="med" len="med"/>
                    </a:lnR>
                    <a:lnT w="9525" cap="flat" cmpd="sng" algn="ctr">
                      <a:solidFill>
                        <a:srgbClr val="1E2A44"/>
                      </a:solidFill>
                      <a:prstDash val="solid"/>
                      <a:round/>
                      <a:headEnd type="none" w="med" len="med"/>
                      <a:tailEnd type="none" w="med" len="med"/>
                    </a:lnT>
                    <a:lnB w="9525" cap="flat" cmpd="sng" algn="ctr">
                      <a:solidFill>
                        <a:srgbClr val="1E2A44"/>
                      </a:solidFill>
                      <a:prstDash val="solid"/>
                      <a:round/>
                      <a:headEnd type="none" w="med" len="med"/>
                      <a:tailEnd type="none" w="med" len="med"/>
                    </a:lnB>
                    <a:solidFill>
                      <a:srgbClr val="0B1220"/>
                    </a:solidFill>
                  </a:tcPr>
                </a:tc>
                <a:tc>
                  <a:txBody>
                    <a:bodyPr/>
                    <a:lstStyle/>
                    <a:p>
                      <a:pPr indent="0" marL="0">
                        <a:buNone/>
                      </a:pPr>
                      <a:r>
                        <a:rPr lang="en-US" sz="1300" dirty="0">
                          <a:solidFill>
                            <a:srgbClr val="D5DEEA"/>
                          </a:solidFill>
                          <a:latin typeface="Arial" pitchFamily="34" charset="0"/>
                          <a:ea typeface="Arial" pitchFamily="34" charset="-122"/>
                          <a:cs typeface="Arial" pitchFamily="34" charset="-120"/>
                        </a:rPr>
                        <a:t>6 months</a:t>
                      </a:r>
                      <a:endParaRPr lang="en-US" sz="1300" dirty="0">
                        <a:latin typeface="Arial" charset="0"/>
                        <a:ea typeface="Arial" charset="0"/>
                        <a:cs typeface="Arial" charset="0"/>
                      </a:endParaRPr>
                    </a:p>
                  </a:txBody>
                  <a:tcPr marL="73152" marR="73152" marT="0" marB="0" anchor="ctr">
                    <a:lnL w="9525" cap="flat" cmpd="sng" algn="ctr">
                      <a:solidFill>
                        <a:srgbClr val="1E2A44"/>
                      </a:solidFill>
                      <a:prstDash val="solid"/>
                      <a:round/>
                      <a:headEnd type="none" w="med" len="med"/>
                      <a:tailEnd type="none" w="med" len="med"/>
                    </a:lnL>
                    <a:lnR w="9525" cap="flat" cmpd="sng" algn="ctr">
                      <a:solidFill>
                        <a:srgbClr val="1E2A44"/>
                      </a:solidFill>
                      <a:prstDash val="solid"/>
                      <a:round/>
                      <a:headEnd type="none" w="med" len="med"/>
                      <a:tailEnd type="none" w="med" len="med"/>
                    </a:lnR>
                    <a:lnT w="9525" cap="flat" cmpd="sng" algn="ctr">
                      <a:solidFill>
                        <a:srgbClr val="1E2A44"/>
                      </a:solidFill>
                      <a:prstDash val="solid"/>
                      <a:round/>
                      <a:headEnd type="none" w="med" len="med"/>
                      <a:tailEnd type="none" w="med" len="med"/>
                    </a:lnT>
                    <a:lnB w="9525" cap="flat" cmpd="sng" algn="ctr">
                      <a:solidFill>
                        <a:srgbClr val="1E2A44"/>
                      </a:solidFill>
                      <a:prstDash val="solid"/>
                      <a:round/>
                      <a:headEnd type="none" w="med" len="med"/>
                      <a:tailEnd type="none" w="med" len="med"/>
                    </a:lnB>
                    <a:solidFill>
                      <a:srgbClr val="0B1220"/>
                    </a:solidFill>
                  </a:tcPr>
                </a:tc>
                <a:tc>
                  <a:txBody>
                    <a:bodyPr/>
                    <a:lstStyle/>
                    <a:p>
                      <a:pPr indent="0" marL="0">
                        <a:buNone/>
                      </a:pPr>
                      <a:r>
                        <a:rPr lang="en-US" sz="1300" dirty="0">
                          <a:solidFill>
                            <a:srgbClr val="D5DEEA"/>
                          </a:solidFill>
                          <a:latin typeface="Arial" pitchFamily="34" charset="0"/>
                          <a:ea typeface="Arial" pitchFamily="34" charset="-122"/>
                          <a:cs typeface="Arial" pitchFamily="34" charset="-120"/>
                        </a:rPr>
                        <a:t>Beginner to Advanced</a:t>
                      </a:r>
                      <a:endParaRPr lang="en-US" sz="1300" dirty="0">
                        <a:latin typeface="Arial" charset="0"/>
                        <a:ea typeface="Arial" charset="0"/>
                        <a:cs typeface="Arial" charset="0"/>
                      </a:endParaRPr>
                    </a:p>
                  </a:txBody>
                  <a:tcPr marL="73152" marR="73152" marT="0" marB="0" anchor="ctr">
                    <a:lnL w="9525" cap="flat" cmpd="sng" algn="ctr">
                      <a:solidFill>
                        <a:srgbClr val="1E2A44"/>
                      </a:solidFill>
                      <a:prstDash val="solid"/>
                      <a:round/>
                      <a:headEnd type="none" w="med" len="med"/>
                      <a:tailEnd type="none" w="med" len="med"/>
                    </a:lnL>
                    <a:lnR w="9525" cap="flat" cmpd="sng" algn="ctr">
                      <a:solidFill>
                        <a:srgbClr val="1E2A44"/>
                      </a:solidFill>
                      <a:prstDash val="solid"/>
                      <a:round/>
                      <a:headEnd type="none" w="med" len="med"/>
                      <a:tailEnd type="none" w="med" len="med"/>
                    </a:lnR>
                    <a:lnT w="9525" cap="flat" cmpd="sng" algn="ctr">
                      <a:solidFill>
                        <a:srgbClr val="1E2A44"/>
                      </a:solidFill>
                      <a:prstDash val="solid"/>
                      <a:round/>
                      <a:headEnd type="none" w="med" len="med"/>
                      <a:tailEnd type="none" w="med" len="med"/>
                    </a:lnT>
                    <a:lnB w="9525" cap="flat" cmpd="sng" algn="ctr">
                      <a:solidFill>
                        <a:srgbClr val="1E2A44"/>
                      </a:solidFill>
                      <a:prstDash val="solid"/>
                      <a:round/>
                      <a:headEnd type="none" w="med" len="med"/>
                      <a:tailEnd type="none" w="med" len="med"/>
                    </a:lnB>
                    <a:solidFill>
                      <a:srgbClr val="0B1220"/>
                    </a:solidFill>
                  </a:tcPr>
                </a:tc>
              </a:tr>
              <a:tr h="393700">
                <a:tc>
                  <a:txBody>
                    <a:bodyPr/>
                    <a:lstStyle/>
                    <a:p>
                      <a:pPr indent="0" marL="0">
                        <a:buNone/>
                      </a:pPr>
                      <a:r>
                        <a:rPr lang="en-US" sz="1300" dirty="0">
                          <a:solidFill>
                            <a:srgbClr val="D5DEEA"/>
                          </a:solidFill>
                          <a:latin typeface="Arial" pitchFamily="34" charset="0"/>
                          <a:ea typeface="Arial" pitchFamily="34" charset="-122"/>
                          <a:cs typeface="Arial" pitchFamily="34" charset="-120"/>
                        </a:rPr>
                        <a:t>SOC Analyst</a:t>
                      </a:r>
                      <a:endParaRPr lang="en-US" sz="1300" dirty="0">
                        <a:latin typeface="Arial" charset="0"/>
                        <a:ea typeface="Arial" charset="0"/>
                        <a:cs typeface="Arial" charset="0"/>
                      </a:endParaRPr>
                    </a:p>
                  </a:txBody>
                  <a:tcPr marL="73152" marR="73152" marT="0" marB="0" anchor="ctr">
                    <a:lnL w="9525" cap="flat" cmpd="sng" algn="ctr">
                      <a:solidFill>
                        <a:srgbClr val="1E2A44"/>
                      </a:solidFill>
                      <a:prstDash val="solid"/>
                      <a:round/>
                      <a:headEnd type="none" w="med" len="med"/>
                      <a:tailEnd type="none" w="med" len="med"/>
                    </a:lnL>
                    <a:lnR w="9525" cap="flat" cmpd="sng" algn="ctr">
                      <a:solidFill>
                        <a:srgbClr val="1E2A44"/>
                      </a:solidFill>
                      <a:prstDash val="solid"/>
                      <a:round/>
                      <a:headEnd type="none" w="med" len="med"/>
                      <a:tailEnd type="none" w="med" len="med"/>
                    </a:lnR>
                    <a:lnT w="9525" cap="flat" cmpd="sng" algn="ctr">
                      <a:solidFill>
                        <a:srgbClr val="1E2A44"/>
                      </a:solidFill>
                      <a:prstDash val="solid"/>
                      <a:round/>
                      <a:headEnd type="none" w="med" len="med"/>
                      <a:tailEnd type="none" w="med" len="med"/>
                    </a:lnT>
                    <a:lnB w="9525" cap="flat" cmpd="sng" algn="ctr">
                      <a:solidFill>
                        <a:srgbClr val="1E2A44"/>
                      </a:solidFill>
                      <a:prstDash val="solid"/>
                      <a:round/>
                      <a:headEnd type="none" w="med" len="med"/>
                      <a:tailEnd type="none" w="med" len="med"/>
                    </a:lnB>
                    <a:solidFill>
                      <a:srgbClr val="0B1220"/>
                    </a:solidFill>
                  </a:tcPr>
                </a:tc>
                <a:tc>
                  <a:txBody>
                    <a:bodyPr/>
                    <a:lstStyle/>
                    <a:p>
                      <a:pPr indent="0" marL="0">
                        <a:buNone/>
                      </a:pPr>
                      <a:r>
                        <a:rPr lang="en-US" sz="1300" dirty="0">
                          <a:solidFill>
                            <a:srgbClr val="D5DEEA"/>
                          </a:solidFill>
                          <a:latin typeface="Arial" pitchFamily="34" charset="0"/>
                          <a:ea typeface="Arial" pitchFamily="34" charset="-122"/>
                          <a:cs typeface="Arial" pitchFamily="34" charset="-120"/>
                        </a:rPr>
                        <a:t>4 months</a:t>
                      </a:r>
                      <a:endParaRPr lang="en-US" sz="1300" dirty="0">
                        <a:latin typeface="Arial" charset="0"/>
                        <a:ea typeface="Arial" charset="0"/>
                        <a:cs typeface="Arial" charset="0"/>
                      </a:endParaRPr>
                    </a:p>
                  </a:txBody>
                  <a:tcPr marL="73152" marR="73152" marT="0" marB="0" anchor="ctr">
                    <a:lnL w="9525" cap="flat" cmpd="sng" algn="ctr">
                      <a:solidFill>
                        <a:srgbClr val="1E2A44"/>
                      </a:solidFill>
                      <a:prstDash val="solid"/>
                      <a:round/>
                      <a:headEnd type="none" w="med" len="med"/>
                      <a:tailEnd type="none" w="med" len="med"/>
                    </a:lnL>
                    <a:lnR w="9525" cap="flat" cmpd="sng" algn="ctr">
                      <a:solidFill>
                        <a:srgbClr val="1E2A44"/>
                      </a:solidFill>
                      <a:prstDash val="solid"/>
                      <a:round/>
                      <a:headEnd type="none" w="med" len="med"/>
                      <a:tailEnd type="none" w="med" len="med"/>
                    </a:lnR>
                    <a:lnT w="9525" cap="flat" cmpd="sng" algn="ctr">
                      <a:solidFill>
                        <a:srgbClr val="1E2A44"/>
                      </a:solidFill>
                      <a:prstDash val="solid"/>
                      <a:round/>
                      <a:headEnd type="none" w="med" len="med"/>
                      <a:tailEnd type="none" w="med" len="med"/>
                    </a:lnT>
                    <a:lnB w="9525" cap="flat" cmpd="sng" algn="ctr">
                      <a:solidFill>
                        <a:srgbClr val="1E2A44"/>
                      </a:solidFill>
                      <a:prstDash val="solid"/>
                      <a:round/>
                      <a:headEnd type="none" w="med" len="med"/>
                      <a:tailEnd type="none" w="med" len="med"/>
                    </a:lnB>
                    <a:solidFill>
                      <a:srgbClr val="0B1220"/>
                    </a:solidFill>
                  </a:tcPr>
                </a:tc>
                <a:tc>
                  <a:txBody>
                    <a:bodyPr/>
                    <a:lstStyle/>
                    <a:p>
                      <a:pPr indent="0" marL="0">
                        <a:buNone/>
                      </a:pPr>
                      <a:r>
                        <a:rPr lang="en-US" sz="1300" dirty="0">
                          <a:solidFill>
                            <a:srgbClr val="D5DEEA"/>
                          </a:solidFill>
                          <a:latin typeface="Arial" pitchFamily="34" charset="0"/>
                          <a:ea typeface="Arial" pitchFamily="34" charset="-122"/>
                          <a:cs typeface="Arial" pitchFamily="34" charset="-120"/>
                        </a:rPr>
                        <a:t>Beginner to Intermediate</a:t>
                      </a:r>
                      <a:endParaRPr lang="en-US" sz="1300" dirty="0">
                        <a:latin typeface="Arial" charset="0"/>
                        <a:ea typeface="Arial" charset="0"/>
                        <a:cs typeface="Arial" charset="0"/>
                      </a:endParaRPr>
                    </a:p>
                  </a:txBody>
                  <a:tcPr marL="73152" marR="73152" marT="0" marB="0" anchor="ctr">
                    <a:lnL w="9525" cap="flat" cmpd="sng" algn="ctr">
                      <a:solidFill>
                        <a:srgbClr val="1E2A44"/>
                      </a:solidFill>
                      <a:prstDash val="solid"/>
                      <a:round/>
                      <a:headEnd type="none" w="med" len="med"/>
                      <a:tailEnd type="none" w="med" len="med"/>
                    </a:lnL>
                    <a:lnR w="9525" cap="flat" cmpd="sng" algn="ctr">
                      <a:solidFill>
                        <a:srgbClr val="1E2A44"/>
                      </a:solidFill>
                      <a:prstDash val="solid"/>
                      <a:round/>
                      <a:headEnd type="none" w="med" len="med"/>
                      <a:tailEnd type="none" w="med" len="med"/>
                    </a:lnR>
                    <a:lnT w="9525" cap="flat" cmpd="sng" algn="ctr">
                      <a:solidFill>
                        <a:srgbClr val="1E2A44"/>
                      </a:solidFill>
                      <a:prstDash val="solid"/>
                      <a:round/>
                      <a:headEnd type="none" w="med" len="med"/>
                      <a:tailEnd type="none" w="med" len="med"/>
                    </a:lnT>
                    <a:lnB w="9525" cap="flat" cmpd="sng" algn="ctr">
                      <a:solidFill>
                        <a:srgbClr val="1E2A44"/>
                      </a:solidFill>
                      <a:prstDash val="solid"/>
                      <a:round/>
                      <a:headEnd type="none" w="med" len="med"/>
                      <a:tailEnd type="none" w="med" len="med"/>
                    </a:lnB>
                    <a:solidFill>
                      <a:srgbClr val="0B1220"/>
                    </a:solidFill>
                  </a:tcPr>
                </a:tc>
              </a:tr>
              <a:tr h="393700">
                <a:tc>
                  <a:txBody>
                    <a:bodyPr/>
                    <a:lstStyle/>
                    <a:p>
                      <a:pPr indent="0" marL="0">
                        <a:buNone/>
                      </a:pPr>
                      <a:r>
                        <a:rPr lang="en-US" sz="1300" dirty="0">
                          <a:solidFill>
                            <a:srgbClr val="D5DEEA"/>
                          </a:solidFill>
                          <a:latin typeface="Arial" pitchFamily="34" charset="0"/>
                          <a:ea typeface="Arial" pitchFamily="34" charset="-122"/>
                          <a:cs typeface="Arial" pitchFamily="34" charset="-120"/>
                        </a:rPr>
                        <a:t>Malware Analysis and RE</a:t>
                      </a:r>
                      <a:endParaRPr lang="en-US" sz="1300" dirty="0">
                        <a:latin typeface="Arial" charset="0"/>
                        <a:ea typeface="Arial" charset="0"/>
                        <a:cs typeface="Arial" charset="0"/>
                      </a:endParaRPr>
                    </a:p>
                  </a:txBody>
                  <a:tcPr marL="73152" marR="73152" marT="0" marB="0" anchor="ctr">
                    <a:lnL w="9525" cap="flat" cmpd="sng" algn="ctr">
                      <a:solidFill>
                        <a:srgbClr val="1E2A44"/>
                      </a:solidFill>
                      <a:prstDash val="solid"/>
                      <a:round/>
                      <a:headEnd type="none" w="med" len="med"/>
                      <a:tailEnd type="none" w="med" len="med"/>
                    </a:lnL>
                    <a:lnR w="9525" cap="flat" cmpd="sng" algn="ctr">
                      <a:solidFill>
                        <a:srgbClr val="1E2A44"/>
                      </a:solidFill>
                      <a:prstDash val="solid"/>
                      <a:round/>
                      <a:headEnd type="none" w="med" len="med"/>
                      <a:tailEnd type="none" w="med" len="med"/>
                    </a:lnR>
                    <a:lnT w="9525" cap="flat" cmpd="sng" algn="ctr">
                      <a:solidFill>
                        <a:srgbClr val="1E2A44"/>
                      </a:solidFill>
                      <a:prstDash val="solid"/>
                      <a:round/>
                      <a:headEnd type="none" w="med" len="med"/>
                      <a:tailEnd type="none" w="med" len="med"/>
                    </a:lnT>
                    <a:lnB w="9525" cap="flat" cmpd="sng" algn="ctr">
                      <a:solidFill>
                        <a:srgbClr val="1E2A44"/>
                      </a:solidFill>
                      <a:prstDash val="solid"/>
                      <a:round/>
                      <a:headEnd type="none" w="med" len="med"/>
                      <a:tailEnd type="none" w="med" len="med"/>
                    </a:lnB>
                    <a:solidFill>
                      <a:srgbClr val="0B1220"/>
                    </a:solidFill>
                  </a:tcPr>
                </a:tc>
                <a:tc>
                  <a:txBody>
                    <a:bodyPr/>
                    <a:lstStyle/>
                    <a:p>
                      <a:pPr indent="0" marL="0">
                        <a:buNone/>
                      </a:pPr>
                      <a:r>
                        <a:rPr lang="en-US" sz="1300" dirty="0">
                          <a:solidFill>
                            <a:srgbClr val="D5DEEA"/>
                          </a:solidFill>
                          <a:latin typeface="Arial" pitchFamily="34" charset="0"/>
                          <a:ea typeface="Arial" pitchFamily="34" charset="-122"/>
                          <a:cs typeface="Arial" pitchFamily="34" charset="-120"/>
                        </a:rPr>
                        <a:t>5 months</a:t>
                      </a:r>
                      <a:endParaRPr lang="en-US" sz="1300" dirty="0">
                        <a:latin typeface="Arial" charset="0"/>
                        <a:ea typeface="Arial" charset="0"/>
                        <a:cs typeface="Arial" charset="0"/>
                      </a:endParaRPr>
                    </a:p>
                  </a:txBody>
                  <a:tcPr marL="73152" marR="73152" marT="0" marB="0" anchor="ctr">
                    <a:lnL w="9525" cap="flat" cmpd="sng" algn="ctr">
                      <a:solidFill>
                        <a:srgbClr val="1E2A44"/>
                      </a:solidFill>
                      <a:prstDash val="solid"/>
                      <a:round/>
                      <a:headEnd type="none" w="med" len="med"/>
                      <a:tailEnd type="none" w="med" len="med"/>
                    </a:lnL>
                    <a:lnR w="9525" cap="flat" cmpd="sng" algn="ctr">
                      <a:solidFill>
                        <a:srgbClr val="1E2A44"/>
                      </a:solidFill>
                      <a:prstDash val="solid"/>
                      <a:round/>
                      <a:headEnd type="none" w="med" len="med"/>
                      <a:tailEnd type="none" w="med" len="med"/>
                    </a:lnR>
                    <a:lnT w="9525" cap="flat" cmpd="sng" algn="ctr">
                      <a:solidFill>
                        <a:srgbClr val="1E2A44"/>
                      </a:solidFill>
                      <a:prstDash val="solid"/>
                      <a:round/>
                      <a:headEnd type="none" w="med" len="med"/>
                      <a:tailEnd type="none" w="med" len="med"/>
                    </a:lnT>
                    <a:lnB w="9525" cap="flat" cmpd="sng" algn="ctr">
                      <a:solidFill>
                        <a:srgbClr val="1E2A44"/>
                      </a:solidFill>
                      <a:prstDash val="solid"/>
                      <a:round/>
                      <a:headEnd type="none" w="med" len="med"/>
                      <a:tailEnd type="none" w="med" len="med"/>
                    </a:lnB>
                    <a:solidFill>
                      <a:srgbClr val="0B1220"/>
                    </a:solidFill>
                  </a:tcPr>
                </a:tc>
                <a:tc>
                  <a:txBody>
                    <a:bodyPr/>
                    <a:lstStyle/>
                    <a:p>
                      <a:pPr indent="0" marL="0">
                        <a:buNone/>
                      </a:pPr>
                      <a:r>
                        <a:rPr lang="en-US" sz="1300" dirty="0">
                          <a:solidFill>
                            <a:srgbClr val="D5DEEA"/>
                          </a:solidFill>
                          <a:latin typeface="Arial" pitchFamily="34" charset="0"/>
                          <a:ea typeface="Arial" pitchFamily="34" charset="-122"/>
                          <a:cs typeface="Arial" pitchFamily="34" charset="-120"/>
                        </a:rPr>
                        <a:t>Intermediate to Advanced</a:t>
                      </a:r>
                      <a:endParaRPr lang="en-US" sz="1300" dirty="0">
                        <a:latin typeface="Arial" charset="0"/>
                        <a:ea typeface="Arial" charset="0"/>
                        <a:cs typeface="Arial" charset="0"/>
                      </a:endParaRPr>
                    </a:p>
                  </a:txBody>
                  <a:tcPr marL="73152" marR="73152" marT="0" marB="0" anchor="ctr">
                    <a:lnL w="9525" cap="flat" cmpd="sng" algn="ctr">
                      <a:solidFill>
                        <a:srgbClr val="1E2A44"/>
                      </a:solidFill>
                      <a:prstDash val="solid"/>
                      <a:round/>
                      <a:headEnd type="none" w="med" len="med"/>
                      <a:tailEnd type="none" w="med" len="med"/>
                    </a:lnL>
                    <a:lnR w="9525" cap="flat" cmpd="sng" algn="ctr">
                      <a:solidFill>
                        <a:srgbClr val="1E2A44"/>
                      </a:solidFill>
                      <a:prstDash val="solid"/>
                      <a:round/>
                      <a:headEnd type="none" w="med" len="med"/>
                      <a:tailEnd type="none" w="med" len="med"/>
                    </a:lnR>
                    <a:lnT w="9525" cap="flat" cmpd="sng" algn="ctr">
                      <a:solidFill>
                        <a:srgbClr val="1E2A44"/>
                      </a:solidFill>
                      <a:prstDash val="solid"/>
                      <a:round/>
                      <a:headEnd type="none" w="med" len="med"/>
                      <a:tailEnd type="none" w="med" len="med"/>
                    </a:lnT>
                    <a:lnB w="9525" cap="flat" cmpd="sng" algn="ctr">
                      <a:solidFill>
                        <a:srgbClr val="1E2A44"/>
                      </a:solidFill>
                      <a:prstDash val="solid"/>
                      <a:round/>
                      <a:headEnd type="none" w="med" len="med"/>
                      <a:tailEnd type="none" w="med" len="med"/>
                    </a:lnB>
                    <a:solidFill>
                      <a:srgbClr val="0B1220"/>
                    </a:solidFill>
                  </a:tcPr>
                </a:tc>
              </a:tr>
              <a:tr h="393700">
                <a:tc>
                  <a:txBody>
                    <a:bodyPr/>
                    <a:lstStyle/>
                    <a:p>
                      <a:pPr indent="0" marL="0">
                        <a:buNone/>
                      </a:pPr>
                      <a:r>
                        <a:rPr lang="en-US" sz="1300" dirty="0">
                          <a:solidFill>
                            <a:srgbClr val="D5DEEA"/>
                          </a:solidFill>
                          <a:latin typeface="Arial" pitchFamily="34" charset="0"/>
                          <a:ea typeface="Arial" pitchFamily="34" charset="-122"/>
                          <a:cs typeface="Arial" pitchFamily="34" charset="-120"/>
                        </a:rPr>
                        <a:t>Digital Forensics</a:t>
                      </a:r>
                      <a:endParaRPr lang="en-US" sz="1300" dirty="0">
                        <a:latin typeface="Arial" charset="0"/>
                        <a:ea typeface="Arial" charset="0"/>
                        <a:cs typeface="Arial" charset="0"/>
                      </a:endParaRPr>
                    </a:p>
                  </a:txBody>
                  <a:tcPr marL="73152" marR="73152" marT="0" marB="0" anchor="ctr">
                    <a:lnL w="9525" cap="flat" cmpd="sng" algn="ctr">
                      <a:solidFill>
                        <a:srgbClr val="1E2A44"/>
                      </a:solidFill>
                      <a:prstDash val="solid"/>
                      <a:round/>
                      <a:headEnd type="none" w="med" len="med"/>
                      <a:tailEnd type="none" w="med" len="med"/>
                    </a:lnL>
                    <a:lnR w="9525" cap="flat" cmpd="sng" algn="ctr">
                      <a:solidFill>
                        <a:srgbClr val="1E2A44"/>
                      </a:solidFill>
                      <a:prstDash val="solid"/>
                      <a:round/>
                      <a:headEnd type="none" w="med" len="med"/>
                      <a:tailEnd type="none" w="med" len="med"/>
                    </a:lnR>
                    <a:lnT w="9525" cap="flat" cmpd="sng" algn="ctr">
                      <a:solidFill>
                        <a:srgbClr val="1E2A44"/>
                      </a:solidFill>
                      <a:prstDash val="solid"/>
                      <a:round/>
                      <a:headEnd type="none" w="med" len="med"/>
                      <a:tailEnd type="none" w="med" len="med"/>
                    </a:lnT>
                    <a:lnB w="9525" cap="flat" cmpd="sng" algn="ctr">
                      <a:solidFill>
                        <a:srgbClr val="1E2A44"/>
                      </a:solidFill>
                      <a:prstDash val="solid"/>
                      <a:round/>
                      <a:headEnd type="none" w="med" len="med"/>
                      <a:tailEnd type="none" w="med" len="med"/>
                    </a:lnB>
                    <a:solidFill>
                      <a:srgbClr val="0B1220"/>
                    </a:solidFill>
                  </a:tcPr>
                </a:tc>
                <a:tc>
                  <a:txBody>
                    <a:bodyPr/>
                    <a:lstStyle/>
                    <a:p>
                      <a:pPr indent="0" marL="0">
                        <a:buNone/>
                      </a:pPr>
                      <a:r>
                        <a:rPr lang="en-US" sz="1300" dirty="0">
                          <a:solidFill>
                            <a:srgbClr val="D5DEEA"/>
                          </a:solidFill>
                          <a:latin typeface="Arial" pitchFamily="34" charset="0"/>
                          <a:ea typeface="Arial" pitchFamily="34" charset="-122"/>
                          <a:cs typeface="Arial" pitchFamily="34" charset="-120"/>
                        </a:rPr>
                        <a:t>4 months</a:t>
                      </a:r>
                      <a:endParaRPr lang="en-US" sz="1300" dirty="0">
                        <a:latin typeface="Arial" charset="0"/>
                        <a:ea typeface="Arial" charset="0"/>
                        <a:cs typeface="Arial" charset="0"/>
                      </a:endParaRPr>
                    </a:p>
                  </a:txBody>
                  <a:tcPr marL="73152" marR="73152" marT="0" marB="0" anchor="ctr">
                    <a:lnL w="9525" cap="flat" cmpd="sng" algn="ctr">
                      <a:solidFill>
                        <a:srgbClr val="1E2A44"/>
                      </a:solidFill>
                      <a:prstDash val="solid"/>
                      <a:round/>
                      <a:headEnd type="none" w="med" len="med"/>
                      <a:tailEnd type="none" w="med" len="med"/>
                    </a:lnL>
                    <a:lnR w="9525" cap="flat" cmpd="sng" algn="ctr">
                      <a:solidFill>
                        <a:srgbClr val="1E2A44"/>
                      </a:solidFill>
                      <a:prstDash val="solid"/>
                      <a:round/>
                      <a:headEnd type="none" w="med" len="med"/>
                      <a:tailEnd type="none" w="med" len="med"/>
                    </a:lnR>
                    <a:lnT w="9525" cap="flat" cmpd="sng" algn="ctr">
                      <a:solidFill>
                        <a:srgbClr val="1E2A44"/>
                      </a:solidFill>
                      <a:prstDash val="solid"/>
                      <a:round/>
                      <a:headEnd type="none" w="med" len="med"/>
                      <a:tailEnd type="none" w="med" len="med"/>
                    </a:lnT>
                    <a:lnB w="9525" cap="flat" cmpd="sng" algn="ctr">
                      <a:solidFill>
                        <a:srgbClr val="1E2A44"/>
                      </a:solidFill>
                      <a:prstDash val="solid"/>
                      <a:round/>
                      <a:headEnd type="none" w="med" len="med"/>
                      <a:tailEnd type="none" w="med" len="med"/>
                    </a:lnB>
                    <a:solidFill>
                      <a:srgbClr val="0B1220"/>
                    </a:solidFill>
                  </a:tcPr>
                </a:tc>
                <a:tc>
                  <a:txBody>
                    <a:bodyPr/>
                    <a:lstStyle/>
                    <a:p>
                      <a:pPr indent="0" marL="0">
                        <a:buNone/>
                      </a:pPr>
                      <a:r>
                        <a:rPr lang="en-US" sz="1300" dirty="0">
                          <a:solidFill>
                            <a:srgbClr val="D5DEEA"/>
                          </a:solidFill>
                          <a:latin typeface="Arial" pitchFamily="34" charset="0"/>
                          <a:ea typeface="Arial" pitchFamily="34" charset="-122"/>
                          <a:cs typeface="Arial" pitchFamily="34" charset="-120"/>
                        </a:rPr>
                        <a:t>Beginner to Intermediate</a:t>
                      </a:r>
                      <a:endParaRPr lang="en-US" sz="1300" dirty="0">
                        <a:latin typeface="Arial" charset="0"/>
                        <a:ea typeface="Arial" charset="0"/>
                        <a:cs typeface="Arial" charset="0"/>
                      </a:endParaRPr>
                    </a:p>
                  </a:txBody>
                  <a:tcPr marL="73152" marR="73152" marT="0" marB="0" anchor="ctr">
                    <a:lnL w="9525" cap="flat" cmpd="sng" algn="ctr">
                      <a:solidFill>
                        <a:srgbClr val="1E2A44"/>
                      </a:solidFill>
                      <a:prstDash val="solid"/>
                      <a:round/>
                      <a:headEnd type="none" w="med" len="med"/>
                      <a:tailEnd type="none" w="med" len="med"/>
                    </a:lnL>
                    <a:lnR w="9525" cap="flat" cmpd="sng" algn="ctr">
                      <a:solidFill>
                        <a:srgbClr val="1E2A44"/>
                      </a:solidFill>
                      <a:prstDash val="solid"/>
                      <a:round/>
                      <a:headEnd type="none" w="med" len="med"/>
                      <a:tailEnd type="none" w="med" len="med"/>
                    </a:lnR>
                    <a:lnT w="9525" cap="flat" cmpd="sng" algn="ctr">
                      <a:solidFill>
                        <a:srgbClr val="1E2A44"/>
                      </a:solidFill>
                      <a:prstDash val="solid"/>
                      <a:round/>
                      <a:headEnd type="none" w="med" len="med"/>
                      <a:tailEnd type="none" w="med" len="med"/>
                    </a:lnT>
                    <a:lnB w="9525" cap="flat" cmpd="sng" algn="ctr">
                      <a:solidFill>
                        <a:srgbClr val="1E2A44"/>
                      </a:solidFill>
                      <a:prstDash val="solid"/>
                      <a:round/>
                      <a:headEnd type="none" w="med" len="med"/>
                      <a:tailEnd type="none" w="med" len="med"/>
                    </a:lnB>
                    <a:solidFill>
                      <a:srgbClr val="0B1220"/>
                    </a:solidFill>
                  </a:tcPr>
                </a:tc>
              </a:tr>
              <a:tr h="393700">
                <a:tc>
                  <a:txBody>
                    <a:bodyPr/>
                    <a:lstStyle/>
                    <a:p>
                      <a:pPr indent="0" marL="0">
                        <a:buNone/>
                      </a:pPr>
                      <a:r>
                        <a:rPr lang="en-US" sz="1300" dirty="0">
                          <a:solidFill>
                            <a:srgbClr val="D5DEEA"/>
                          </a:solidFill>
                          <a:latin typeface="Arial" pitchFamily="34" charset="0"/>
                          <a:ea typeface="Arial" pitchFamily="34" charset="-122"/>
                          <a:cs typeface="Arial" pitchFamily="34" charset="-120"/>
                        </a:rPr>
                        <a:t>Network Security</a:t>
                      </a:r>
                      <a:endParaRPr lang="en-US" sz="1300" dirty="0">
                        <a:latin typeface="Arial" charset="0"/>
                        <a:ea typeface="Arial" charset="0"/>
                        <a:cs typeface="Arial" charset="0"/>
                      </a:endParaRPr>
                    </a:p>
                  </a:txBody>
                  <a:tcPr marL="73152" marR="73152" marT="0" marB="0" anchor="ctr">
                    <a:lnL w="9525" cap="flat" cmpd="sng" algn="ctr">
                      <a:solidFill>
                        <a:srgbClr val="1E2A44"/>
                      </a:solidFill>
                      <a:prstDash val="solid"/>
                      <a:round/>
                      <a:headEnd type="none" w="med" len="med"/>
                      <a:tailEnd type="none" w="med" len="med"/>
                    </a:lnL>
                    <a:lnR w="9525" cap="flat" cmpd="sng" algn="ctr">
                      <a:solidFill>
                        <a:srgbClr val="1E2A44"/>
                      </a:solidFill>
                      <a:prstDash val="solid"/>
                      <a:round/>
                      <a:headEnd type="none" w="med" len="med"/>
                      <a:tailEnd type="none" w="med" len="med"/>
                    </a:lnR>
                    <a:lnT w="9525" cap="flat" cmpd="sng" algn="ctr">
                      <a:solidFill>
                        <a:srgbClr val="1E2A44"/>
                      </a:solidFill>
                      <a:prstDash val="solid"/>
                      <a:round/>
                      <a:headEnd type="none" w="med" len="med"/>
                      <a:tailEnd type="none" w="med" len="med"/>
                    </a:lnT>
                    <a:lnB w="9525" cap="flat" cmpd="sng" algn="ctr">
                      <a:solidFill>
                        <a:srgbClr val="1E2A44"/>
                      </a:solidFill>
                      <a:prstDash val="solid"/>
                      <a:round/>
                      <a:headEnd type="none" w="med" len="med"/>
                      <a:tailEnd type="none" w="med" len="med"/>
                    </a:lnB>
                    <a:solidFill>
                      <a:srgbClr val="0B1220"/>
                    </a:solidFill>
                  </a:tcPr>
                </a:tc>
                <a:tc>
                  <a:txBody>
                    <a:bodyPr/>
                    <a:lstStyle/>
                    <a:p>
                      <a:pPr indent="0" marL="0">
                        <a:buNone/>
                      </a:pPr>
                      <a:r>
                        <a:rPr lang="en-US" sz="1300" dirty="0">
                          <a:solidFill>
                            <a:srgbClr val="D5DEEA"/>
                          </a:solidFill>
                          <a:latin typeface="Arial" pitchFamily="34" charset="0"/>
                          <a:ea typeface="Arial" pitchFamily="34" charset="-122"/>
                          <a:cs typeface="Arial" pitchFamily="34" charset="-120"/>
                        </a:rPr>
                        <a:t>3 months</a:t>
                      </a:r>
                      <a:endParaRPr lang="en-US" sz="1300" dirty="0">
                        <a:latin typeface="Arial" charset="0"/>
                        <a:ea typeface="Arial" charset="0"/>
                        <a:cs typeface="Arial" charset="0"/>
                      </a:endParaRPr>
                    </a:p>
                  </a:txBody>
                  <a:tcPr marL="73152" marR="73152" marT="0" marB="0" anchor="ctr">
                    <a:lnL w="9525" cap="flat" cmpd="sng" algn="ctr">
                      <a:solidFill>
                        <a:srgbClr val="1E2A44"/>
                      </a:solidFill>
                      <a:prstDash val="solid"/>
                      <a:round/>
                      <a:headEnd type="none" w="med" len="med"/>
                      <a:tailEnd type="none" w="med" len="med"/>
                    </a:lnL>
                    <a:lnR w="9525" cap="flat" cmpd="sng" algn="ctr">
                      <a:solidFill>
                        <a:srgbClr val="1E2A44"/>
                      </a:solidFill>
                      <a:prstDash val="solid"/>
                      <a:round/>
                      <a:headEnd type="none" w="med" len="med"/>
                      <a:tailEnd type="none" w="med" len="med"/>
                    </a:lnR>
                    <a:lnT w="9525" cap="flat" cmpd="sng" algn="ctr">
                      <a:solidFill>
                        <a:srgbClr val="1E2A44"/>
                      </a:solidFill>
                      <a:prstDash val="solid"/>
                      <a:round/>
                      <a:headEnd type="none" w="med" len="med"/>
                      <a:tailEnd type="none" w="med" len="med"/>
                    </a:lnT>
                    <a:lnB w="9525" cap="flat" cmpd="sng" algn="ctr">
                      <a:solidFill>
                        <a:srgbClr val="1E2A44"/>
                      </a:solidFill>
                      <a:prstDash val="solid"/>
                      <a:round/>
                      <a:headEnd type="none" w="med" len="med"/>
                      <a:tailEnd type="none" w="med" len="med"/>
                    </a:lnB>
                    <a:solidFill>
                      <a:srgbClr val="0B1220"/>
                    </a:solidFill>
                  </a:tcPr>
                </a:tc>
                <a:tc>
                  <a:txBody>
                    <a:bodyPr/>
                    <a:lstStyle/>
                    <a:p>
                      <a:pPr indent="0" marL="0">
                        <a:buNone/>
                      </a:pPr>
                      <a:r>
                        <a:rPr lang="en-US" sz="1300" dirty="0">
                          <a:solidFill>
                            <a:srgbClr val="D5DEEA"/>
                          </a:solidFill>
                          <a:latin typeface="Arial" pitchFamily="34" charset="0"/>
                          <a:ea typeface="Arial" pitchFamily="34" charset="-122"/>
                          <a:cs typeface="Arial" pitchFamily="34" charset="-120"/>
                        </a:rPr>
                        <a:t>Beginner to Intermediate</a:t>
                      </a:r>
                      <a:endParaRPr lang="en-US" sz="1300" dirty="0">
                        <a:latin typeface="Arial" charset="0"/>
                        <a:ea typeface="Arial" charset="0"/>
                        <a:cs typeface="Arial" charset="0"/>
                      </a:endParaRPr>
                    </a:p>
                  </a:txBody>
                  <a:tcPr marL="73152" marR="73152" marT="0" marB="0" anchor="ctr">
                    <a:lnL w="9525" cap="flat" cmpd="sng" algn="ctr">
                      <a:solidFill>
                        <a:srgbClr val="1E2A44"/>
                      </a:solidFill>
                      <a:prstDash val="solid"/>
                      <a:round/>
                      <a:headEnd type="none" w="med" len="med"/>
                      <a:tailEnd type="none" w="med" len="med"/>
                    </a:lnL>
                    <a:lnR w="9525" cap="flat" cmpd="sng" algn="ctr">
                      <a:solidFill>
                        <a:srgbClr val="1E2A44"/>
                      </a:solidFill>
                      <a:prstDash val="solid"/>
                      <a:round/>
                      <a:headEnd type="none" w="med" len="med"/>
                      <a:tailEnd type="none" w="med" len="med"/>
                    </a:lnR>
                    <a:lnT w="9525" cap="flat" cmpd="sng" algn="ctr">
                      <a:solidFill>
                        <a:srgbClr val="1E2A44"/>
                      </a:solidFill>
                      <a:prstDash val="solid"/>
                      <a:round/>
                      <a:headEnd type="none" w="med" len="med"/>
                      <a:tailEnd type="none" w="med" len="med"/>
                    </a:lnT>
                    <a:lnB w="9525" cap="flat" cmpd="sng" algn="ctr">
                      <a:solidFill>
                        <a:srgbClr val="1E2A44"/>
                      </a:solidFill>
                      <a:prstDash val="solid"/>
                      <a:round/>
                      <a:headEnd type="none" w="med" len="med"/>
                      <a:tailEnd type="none" w="med" len="med"/>
                    </a:lnB>
                    <a:solidFill>
                      <a:srgbClr val="0B1220"/>
                    </a:solidFill>
                  </a:tcPr>
                </a:tc>
              </a:tr>
              <a:tr h="393700">
                <a:tc>
                  <a:txBody>
                    <a:bodyPr/>
                    <a:lstStyle/>
                    <a:p>
                      <a:pPr indent="0" marL="0">
                        <a:buNone/>
                      </a:pPr>
                      <a:r>
                        <a:rPr lang="en-US" sz="1300" dirty="0">
                          <a:solidFill>
                            <a:srgbClr val="D5DEEA"/>
                          </a:solidFill>
                          <a:latin typeface="Arial" pitchFamily="34" charset="0"/>
                          <a:ea typeface="Arial" pitchFamily="34" charset="-122"/>
                          <a:cs typeface="Arial" pitchFamily="34" charset="-120"/>
                        </a:rPr>
                        <a:t>Cloud Security</a:t>
                      </a:r>
                      <a:endParaRPr lang="en-US" sz="1300" dirty="0">
                        <a:latin typeface="Arial" charset="0"/>
                        <a:ea typeface="Arial" charset="0"/>
                        <a:cs typeface="Arial" charset="0"/>
                      </a:endParaRPr>
                    </a:p>
                  </a:txBody>
                  <a:tcPr marL="73152" marR="73152" marT="0" marB="0" anchor="ctr">
                    <a:lnL w="9525" cap="flat" cmpd="sng" algn="ctr">
                      <a:solidFill>
                        <a:srgbClr val="1E2A44"/>
                      </a:solidFill>
                      <a:prstDash val="solid"/>
                      <a:round/>
                      <a:headEnd type="none" w="med" len="med"/>
                      <a:tailEnd type="none" w="med" len="med"/>
                    </a:lnL>
                    <a:lnR w="9525" cap="flat" cmpd="sng" algn="ctr">
                      <a:solidFill>
                        <a:srgbClr val="1E2A44"/>
                      </a:solidFill>
                      <a:prstDash val="solid"/>
                      <a:round/>
                      <a:headEnd type="none" w="med" len="med"/>
                      <a:tailEnd type="none" w="med" len="med"/>
                    </a:lnR>
                    <a:lnT w="9525" cap="flat" cmpd="sng" algn="ctr">
                      <a:solidFill>
                        <a:srgbClr val="1E2A44"/>
                      </a:solidFill>
                      <a:prstDash val="solid"/>
                      <a:round/>
                      <a:headEnd type="none" w="med" len="med"/>
                      <a:tailEnd type="none" w="med" len="med"/>
                    </a:lnT>
                    <a:lnB w="9525" cap="flat" cmpd="sng" algn="ctr">
                      <a:solidFill>
                        <a:srgbClr val="1E2A44"/>
                      </a:solidFill>
                      <a:prstDash val="solid"/>
                      <a:round/>
                      <a:headEnd type="none" w="med" len="med"/>
                      <a:tailEnd type="none" w="med" len="med"/>
                    </a:lnB>
                    <a:solidFill>
                      <a:srgbClr val="0B1220"/>
                    </a:solidFill>
                  </a:tcPr>
                </a:tc>
                <a:tc>
                  <a:txBody>
                    <a:bodyPr/>
                    <a:lstStyle/>
                    <a:p>
                      <a:pPr indent="0" marL="0">
                        <a:buNone/>
                      </a:pPr>
                      <a:r>
                        <a:rPr lang="en-US" sz="1300" dirty="0">
                          <a:solidFill>
                            <a:srgbClr val="D5DEEA"/>
                          </a:solidFill>
                          <a:latin typeface="Arial" pitchFamily="34" charset="0"/>
                          <a:ea typeface="Arial" pitchFamily="34" charset="-122"/>
                          <a:cs typeface="Arial" pitchFamily="34" charset="-120"/>
                        </a:rPr>
                        <a:t>3 months</a:t>
                      </a:r>
                      <a:endParaRPr lang="en-US" sz="1300" dirty="0">
                        <a:latin typeface="Arial" charset="0"/>
                        <a:ea typeface="Arial" charset="0"/>
                        <a:cs typeface="Arial" charset="0"/>
                      </a:endParaRPr>
                    </a:p>
                  </a:txBody>
                  <a:tcPr marL="73152" marR="73152" marT="0" marB="0" anchor="ctr">
                    <a:lnL w="9525" cap="flat" cmpd="sng" algn="ctr">
                      <a:solidFill>
                        <a:srgbClr val="1E2A44"/>
                      </a:solidFill>
                      <a:prstDash val="solid"/>
                      <a:round/>
                      <a:headEnd type="none" w="med" len="med"/>
                      <a:tailEnd type="none" w="med" len="med"/>
                    </a:lnL>
                    <a:lnR w="9525" cap="flat" cmpd="sng" algn="ctr">
                      <a:solidFill>
                        <a:srgbClr val="1E2A44"/>
                      </a:solidFill>
                      <a:prstDash val="solid"/>
                      <a:round/>
                      <a:headEnd type="none" w="med" len="med"/>
                      <a:tailEnd type="none" w="med" len="med"/>
                    </a:lnR>
                    <a:lnT w="9525" cap="flat" cmpd="sng" algn="ctr">
                      <a:solidFill>
                        <a:srgbClr val="1E2A44"/>
                      </a:solidFill>
                      <a:prstDash val="solid"/>
                      <a:round/>
                      <a:headEnd type="none" w="med" len="med"/>
                      <a:tailEnd type="none" w="med" len="med"/>
                    </a:lnT>
                    <a:lnB w="9525" cap="flat" cmpd="sng" algn="ctr">
                      <a:solidFill>
                        <a:srgbClr val="1E2A44"/>
                      </a:solidFill>
                      <a:prstDash val="solid"/>
                      <a:round/>
                      <a:headEnd type="none" w="med" len="med"/>
                      <a:tailEnd type="none" w="med" len="med"/>
                    </a:lnB>
                    <a:solidFill>
                      <a:srgbClr val="0B1220"/>
                    </a:solidFill>
                  </a:tcPr>
                </a:tc>
                <a:tc>
                  <a:txBody>
                    <a:bodyPr/>
                    <a:lstStyle/>
                    <a:p>
                      <a:pPr indent="0" marL="0">
                        <a:buNone/>
                      </a:pPr>
                      <a:r>
                        <a:rPr lang="en-US" sz="1300" dirty="0">
                          <a:solidFill>
                            <a:srgbClr val="D5DEEA"/>
                          </a:solidFill>
                          <a:latin typeface="Arial" pitchFamily="34" charset="0"/>
                          <a:ea typeface="Arial" pitchFamily="34" charset="-122"/>
                          <a:cs typeface="Arial" pitchFamily="34" charset="-120"/>
                        </a:rPr>
                        <a:t>Intermediate</a:t>
                      </a:r>
                      <a:endParaRPr lang="en-US" sz="1300" dirty="0">
                        <a:latin typeface="Arial" charset="0"/>
                        <a:ea typeface="Arial" charset="0"/>
                        <a:cs typeface="Arial" charset="0"/>
                      </a:endParaRPr>
                    </a:p>
                  </a:txBody>
                  <a:tcPr marL="73152" marR="73152" marT="0" marB="0" anchor="ctr">
                    <a:lnL w="9525" cap="flat" cmpd="sng" algn="ctr">
                      <a:solidFill>
                        <a:srgbClr val="1E2A44"/>
                      </a:solidFill>
                      <a:prstDash val="solid"/>
                      <a:round/>
                      <a:headEnd type="none" w="med" len="med"/>
                      <a:tailEnd type="none" w="med" len="med"/>
                    </a:lnL>
                    <a:lnR w="9525" cap="flat" cmpd="sng" algn="ctr">
                      <a:solidFill>
                        <a:srgbClr val="1E2A44"/>
                      </a:solidFill>
                      <a:prstDash val="solid"/>
                      <a:round/>
                      <a:headEnd type="none" w="med" len="med"/>
                      <a:tailEnd type="none" w="med" len="med"/>
                    </a:lnR>
                    <a:lnT w="9525" cap="flat" cmpd="sng" algn="ctr">
                      <a:solidFill>
                        <a:srgbClr val="1E2A44"/>
                      </a:solidFill>
                      <a:prstDash val="solid"/>
                      <a:round/>
                      <a:headEnd type="none" w="med" len="med"/>
                      <a:tailEnd type="none" w="med" len="med"/>
                    </a:lnT>
                    <a:lnB w="9525" cap="flat" cmpd="sng" algn="ctr">
                      <a:solidFill>
                        <a:srgbClr val="1E2A44"/>
                      </a:solidFill>
                      <a:prstDash val="solid"/>
                      <a:round/>
                      <a:headEnd type="none" w="med" len="med"/>
                      <a:tailEnd type="none" w="med" len="med"/>
                    </a:lnB>
                    <a:solidFill>
                      <a:srgbClr val="0B1220"/>
                    </a:solidFill>
                  </a:tcPr>
                </a:tc>
              </a:tr>
            </a:tbl>
          </a:graphicData>
        </a:graphic>
      </p:graphicFrame>
      <p:sp>
        <p:nvSpPr>
          <p:cNvPr id="6" name="Shape 2"/>
          <p:cNvSpPr/>
          <p:nvPr/>
        </p:nvSpPr>
        <p:spPr>
          <a:xfrm>
            <a:off x="7950200" y="2032000"/>
            <a:ext cx="3429000" cy="2794000"/>
          </a:xfrm>
          <a:prstGeom prst="roundRect">
            <a:avLst>
              <a:gd name="adj" fmla="val 4545"/>
            </a:avLst>
          </a:prstGeom>
          <a:solidFill>
            <a:srgbClr val="111A2E"/>
          </a:solidFill>
          <a:ln w="9525">
            <a:solidFill>
              <a:srgbClr val="1E2A44"/>
            </a:solidFill>
            <a:prstDash val="solid"/>
          </a:ln>
        </p:spPr>
      </p:sp>
      <p:sp>
        <p:nvSpPr>
          <p:cNvPr id="7" name="Text 3"/>
          <p:cNvSpPr txBox="1"/>
          <p:nvPr/>
        </p:nvSpPr>
        <p:spPr>
          <a:xfrm>
            <a:off x="8178800" y="2260600"/>
            <a:ext cx="2984500" cy="317500"/>
          </a:xfrm>
          <a:prstGeom prst="rect">
            <a:avLst/>
          </a:prstGeom>
          <a:noFill/>
          <a:ln/>
        </p:spPr>
        <p:txBody>
          <a:bodyPr wrap="square" lIns="0" tIns="0" rIns="0" bIns="0" rtlCol="0" anchor="t"/>
          <a:lstStyle/>
          <a:p>
            <a:pPr algn="l" indent="0" marL="0">
              <a:lnSpc>
                <a:spcPct val="115000"/>
              </a:lnSpc>
              <a:buNone/>
            </a:pPr>
            <a:r>
              <a:rPr lang="en-US" sz="1800" b="1" dirty="0">
                <a:solidFill>
                  <a:srgbClr val="F2F6FA"/>
                </a:solidFill>
                <a:latin typeface="Arial" pitchFamily="34" charset="0"/>
                <a:ea typeface="Arial" pitchFamily="34" charset="-122"/>
                <a:cs typeface="Arial" pitchFamily="34" charset="-120"/>
              </a:rPr>
              <a:t>For enterprises</a:t>
            </a:r>
            <a:endParaRPr lang="en-US" sz="1800" dirty="0"/>
          </a:p>
        </p:txBody>
      </p:sp>
      <p:sp>
        <p:nvSpPr>
          <p:cNvPr id="8" name="Text 4"/>
          <p:cNvSpPr txBox="1"/>
          <p:nvPr/>
        </p:nvSpPr>
        <p:spPr>
          <a:xfrm>
            <a:off x="8178800" y="2730500"/>
            <a:ext cx="2984500" cy="1905000"/>
          </a:xfrm>
          <a:prstGeom prst="rect">
            <a:avLst/>
          </a:prstGeom>
          <a:noFill/>
          <a:ln/>
        </p:spPr>
        <p:txBody>
          <a:bodyPr wrap="square" lIns="0" tIns="0" rIns="0" bIns="0" rtlCol="0" anchor="t"/>
          <a:lstStyle/>
          <a:p>
            <a:pPr marL="228600" indent="-228600">
              <a:lnSpc>
                <a:spcPct val="120000"/>
              </a:lnSpc>
              <a:spcAft>
                <a:spcPts val="1000"/>
              </a:spcAft>
              <a:buSzPct val="100000"/>
              <a:buChar char="•"/>
            </a:pPr>
            <a:r>
              <a:rPr lang="en-US" sz="1300" dirty="0">
                <a:solidFill>
                  <a:srgbClr val="B8C4D6"/>
                </a:solidFill>
                <a:latin typeface="Arial" pitchFamily="34" charset="0"/>
                <a:ea typeface="Arial" pitchFamily="34" charset="-122"/>
                <a:cs typeface="Arial" pitchFamily="34" charset="-120"/>
              </a:rPr>
              <a:t>Custom upskilling batches for IT and security teams</a:t>
            </a:r>
            <a:endParaRPr lang="en-US" sz="1300" dirty="0"/>
          </a:p>
          <a:p>
            <a:pPr marL="228600" indent="-228600">
              <a:lnSpc>
                <a:spcPct val="120000"/>
              </a:lnSpc>
              <a:spcAft>
                <a:spcPts val="1000"/>
              </a:spcAft>
              <a:buSzPct val="100000"/>
              <a:buChar char="•"/>
            </a:pPr>
            <a:r>
              <a:rPr lang="en-US" sz="1300" dirty="0">
                <a:solidFill>
                  <a:srgbClr val="B8C4D6"/>
                </a:solidFill>
                <a:latin typeface="Arial" pitchFamily="34" charset="0"/>
                <a:ea typeface="Arial" pitchFamily="34" charset="-122"/>
                <a:cs typeface="Arial" pitchFamily="34" charset="-120"/>
              </a:rPr>
              <a:t>A pipeline of job-ready SOC analysts and pentesters</a:t>
            </a:r>
            <a:endParaRPr lang="en-US" sz="1300" dirty="0"/>
          </a:p>
          <a:p>
            <a:pPr marL="228600" indent="-228600">
              <a:lnSpc>
                <a:spcPct val="120000"/>
              </a:lnSpc>
              <a:spcAft>
                <a:spcPts val="1000"/>
              </a:spcAft>
              <a:buSzPct val="100000"/>
              <a:buChar char="•"/>
            </a:pPr>
            <a:r>
              <a:rPr lang="en-US" sz="1300" dirty="0">
                <a:solidFill>
                  <a:srgbClr val="B8C4D6"/>
                </a:solidFill>
                <a:latin typeface="Arial" pitchFamily="34" charset="0"/>
                <a:ea typeface="Arial" pitchFamily="34" charset="-122"/>
                <a:cs typeface="Arial" pitchFamily="34" charset="-120"/>
              </a:rPr>
              <a:t>Security awareness for all staff</a:t>
            </a:r>
            <a:endParaRPr lang="en-US" sz="1300" dirty="0"/>
          </a:p>
        </p:txBody>
      </p:sp>
      <p:sp>
        <p:nvSpPr>
          <p:cNvPr id="9" name="Text 5"/>
          <p:cNvSpPr txBox="1"/>
          <p:nvPr/>
        </p:nvSpPr>
        <p:spPr>
          <a:xfrm>
            <a:off x="812800" y="5194300"/>
            <a:ext cx="1079500" cy="215900"/>
          </a:xfrm>
          <a:prstGeom prst="rect">
            <a:avLst/>
          </a:prstGeom>
          <a:noFill/>
          <a:ln/>
        </p:spPr>
        <p:txBody>
          <a:bodyPr wrap="square" lIns="0" tIns="0" rIns="0" bIns="0" rtlCol="0" anchor="t"/>
          <a:lstStyle/>
          <a:p>
            <a:pPr algn="l" indent="0" marL="0">
              <a:lnSpc>
                <a:spcPct val="115000"/>
              </a:lnSpc>
              <a:buNone/>
            </a:pPr>
            <a:r>
              <a:rPr lang="en-US" sz="1200" dirty="0">
                <a:solidFill>
                  <a:srgbClr val="8494AD"/>
                </a:solidFill>
                <a:latin typeface="Consolas" pitchFamily="34" charset="0"/>
                <a:ea typeface="Consolas" pitchFamily="34" charset="-122"/>
                <a:cs typeface="Consolas" pitchFamily="34" charset="-120"/>
              </a:rPr>
              <a:t>CAREER PATH</a:t>
            </a:r>
            <a:endParaRPr lang="en-US" sz="1200" dirty="0"/>
          </a:p>
        </p:txBody>
      </p:sp>
      <p:sp>
        <p:nvSpPr>
          <p:cNvPr id="10" name="Shape 6"/>
          <p:cNvSpPr/>
          <p:nvPr/>
        </p:nvSpPr>
        <p:spPr>
          <a:xfrm>
            <a:off x="1981200" y="5143500"/>
            <a:ext cx="1351280" cy="317500"/>
          </a:xfrm>
          <a:prstGeom prst="roundRect">
            <a:avLst>
              <a:gd name="adj" fmla="val 50000"/>
            </a:avLst>
          </a:prstGeom>
          <a:solidFill>
            <a:srgbClr val="0F2A3A"/>
          </a:solidFill>
          <a:ln/>
        </p:spPr>
      </p:sp>
      <p:sp>
        <p:nvSpPr>
          <p:cNvPr id="11" name="Text 7"/>
          <p:cNvSpPr txBox="1"/>
          <p:nvPr/>
        </p:nvSpPr>
        <p:spPr>
          <a:xfrm>
            <a:off x="1981200" y="5194300"/>
            <a:ext cx="1351280" cy="215900"/>
          </a:xfrm>
          <a:prstGeom prst="rect">
            <a:avLst/>
          </a:prstGeom>
          <a:noFill/>
          <a:ln/>
        </p:spPr>
        <p:txBody>
          <a:bodyPr wrap="square" lIns="0" tIns="0" rIns="0" bIns="0" rtlCol="0" anchor="t"/>
          <a:lstStyle/>
          <a:p>
            <a:pPr algn="ctr" indent="0" marL="0">
              <a:lnSpc>
                <a:spcPct val="115000"/>
              </a:lnSpc>
              <a:buNone/>
            </a:pPr>
            <a:r>
              <a:rPr lang="en-US" sz="1200" dirty="0">
                <a:solidFill>
                  <a:srgbClr val="9FE8F5"/>
                </a:solidFill>
                <a:latin typeface="Consolas" pitchFamily="34" charset="0"/>
                <a:ea typeface="Consolas" pitchFamily="34" charset="-122"/>
                <a:cs typeface="Consolas" pitchFamily="34" charset="-120"/>
              </a:rPr>
              <a:t>Foundational</a:t>
            </a:r>
            <a:endParaRPr lang="en-US" sz="1200" dirty="0"/>
          </a:p>
        </p:txBody>
      </p:sp>
      <p:sp>
        <p:nvSpPr>
          <p:cNvPr id="12" name="Text 8"/>
          <p:cNvSpPr txBox="1"/>
          <p:nvPr/>
        </p:nvSpPr>
        <p:spPr>
          <a:xfrm>
            <a:off x="3395980" y="5181600"/>
            <a:ext cx="190500" cy="215900"/>
          </a:xfrm>
          <a:prstGeom prst="rect">
            <a:avLst/>
          </a:prstGeom>
          <a:noFill/>
          <a:ln/>
        </p:spPr>
        <p:txBody>
          <a:bodyPr wrap="square" lIns="0" tIns="0" rIns="0" bIns="0" rtlCol="0" anchor="t"/>
          <a:lstStyle/>
          <a:p>
            <a:pPr algn="ctr" indent="0" marL="0">
              <a:lnSpc>
                <a:spcPct val="115000"/>
              </a:lnSpc>
              <a:buNone/>
            </a:pPr>
            <a:r>
              <a:rPr lang="en-US" sz="1200" dirty="0">
                <a:solidFill>
                  <a:srgbClr val="8494AD"/>
                </a:solidFill>
                <a:latin typeface="Arial" pitchFamily="34" charset="0"/>
                <a:ea typeface="Arial" pitchFamily="34" charset="-122"/>
                <a:cs typeface="Arial" pitchFamily="34" charset="-120"/>
              </a:rPr>
              <a:t>→</a:t>
            </a:r>
            <a:endParaRPr lang="en-US" sz="1200" dirty="0"/>
          </a:p>
        </p:txBody>
      </p:sp>
      <p:sp>
        <p:nvSpPr>
          <p:cNvPr id="13" name="Shape 9"/>
          <p:cNvSpPr/>
          <p:nvPr/>
        </p:nvSpPr>
        <p:spPr>
          <a:xfrm>
            <a:off x="3649980" y="5143500"/>
            <a:ext cx="1259840" cy="317500"/>
          </a:xfrm>
          <a:prstGeom prst="roundRect">
            <a:avLst>
              <a:gd name="adj" fmla="val 50000"/>
            </a:avLst>
          </a:prstGeom>
          <a:solidFill>
            <a:srgbClr val="0F2A3A"/>
          </a:solidFill>
          <a:ln/>
        </p:spPr>
      </p:sp>
      <p:sp>
        <p:nvSpPr>
          <p:cNvPr id="14" name="Text 10"/>
          <p:cNvSpPr txBox="1"/>
          <p:nvPr/>
        </p:nvSpPr>
        <p:spPr>
          <a:xfrm>
            <a:off x="3649980" y="5194300"/>
            <a:ext cx="1259840" cy="215900"/>
          </a:xfrm>
          <a:prstGeom prst="rect">
            <a:avLst/>
          </a:prstGeom>
          <a:noFill/>
          <a:ln/>
        </p:spPr>
        <p:txBody>
          <a:bodyPr wrap="square" lIns="0" tIns="0" rIns="0" bIns="0" rtlCol="0" anchor="t"/>
          <a:lstStyle/>
          <a:p>
            <a:pPr algn="ctr" indent="0" marL="0">
              <a:lnSpc>
                <a:spcPct val="115000"/>
              </a:lnSpc>
              <a:buNone/>
            </a:pPr>
            <a:r>
              <a:rPr lang="en-US" sz="1200" dirty="0">
                <a:solidFill>
                  <a:srgbClr val="9FE8F5"/>
                </a:solidFill>
                <a:latin typeface="Consolas" pitchFamily="34" charset="0"/>
                <a:ea typeface="Consolas" pitchFamily="34" charset="-122"/>
                <a:cs typeface="Consolas" pitchFamily="34" charset="-120"/>
              </a:rPr>
              <a:t>Entry (CEH)</a:t>
            </a:r>
            <a:endParaRPr lang="en-US" sz="1200" dirty="0"/>
          </a:p>
        </p:txBody>
      </p:sp>
      <p:sp>
        <p:nvSpPr>
          <p:cNvPr id="15" name="Text 11"/>
          <p:cNvSpPr txBox="1"/>
          <p:nvPr/>
        </p:nvSpPr>
        <p:spPr>
          <a:xfrm>
            <a:off x="4973320" y="5181600"/>
            <a:ext cx="190500" cy="215900"/>
          </a:xfrm>
          <a:prstGeom prst="rect">
            <a:avLst/>
          </a:prstGeom>
          <a:noFill/>
          <a:ln/>
        </p:spPr>
        <p:txBody>
          <a:bodyPr wrap="square" lIns="0" tIns="0" rIns="0" bIns="0" rtlCol="0" anchor="t"/>
          <a:lstStyle/>
          <a:p>
            <a:pPr algn="ctr" indent="0" marL="0">
              <a:lnSpc>
                <a:spcPct val="115000"/>
              </a:lnSpc>
              <a:buNone/>
            </a:pPr>
            <a:r>
              <a:rPr lang="en-US" sz="1200" dirty="0">
                <a:solidFill>
                  <a:srgbClr val="8494AD"/>
                </a:solidFill>
                <a:latin typeface="Arial" pitchFamily="34" charset="0"/>
                <a:ea typeface="Arial" pitchFamily="34" charset="-122"/>
                <a:cs typeface="Arial" pitchFamily="34" charset="-120"/>
              </a:rPr>
              <a:t>→</a:t>
            </a:r>
            <a:endParaRPr lang="en-US" sz="1200" dirty="0"/>
          </a:p>
        </p:txBody>
      </p:sp>
      <p:sp>
        <p:nvSpPr>
          <p:cNvPr id="16" name="Shape 12"/>
          <p:cNvSpPr/>
          <p:nvPr/>
        </p:nvSpPr>
        <p:spPr>
          <a:xfrm>
            <a:off x="5227320" y="5143500"/>
            <a:ext cx="619760" cy="317500"/>
          </a:xfrm>
          <a:prstGeom prst="roundRect">
            <a:avLst>
              <a:gd name="adj" fmla="val 50000"/>
            </a:avLst>
          </a:prstGeom>
          <a:solidFill>
            <a:srgbClr val="0F2A3A"/>
          </a:solidFill>
          <a:ln/>
        </p:spPr>
      </p:sp>
      <p:sp>
        <p:nvSpPr>
          <p:cNvPr id="17" name="Text 13"/>
          <p:cNvSpPr txBox="1"/>
          <p:nvPr/>
        </p:nvSpPr>
        <p:spPr>
          <a:xfrm>
            <a:off x="5227320" y="5194300"/>
            <a:ext cx="619760" cy="215900"/>
          </a:xfrm>
          <a:prstGeom prst="rect">
            <a:avLst/>
          </a:prstGeom>
          <a:noFill/>
          <a:ln/>
        </p:spPr>
        <p:txBody>
          <a:bodyPr wrap="square" lIns="0" tIns="0" rIns="0" bIns="0" rtlCol="0" anchor="t"/>
          <a:lstStyle/>
          <a:p>
            <a:pPr algn="ctr" indent="0" marL="0">
              <a:lnSpc>
                <a:spcPct val="115000"/>
              </a:lnSpc>
              <a:buNone/>
            </a:pPr>
            <a:r>
              <a:rPr lang="en-US" sz="1200" dirty="0">
                <a:solidFill>
                  <a:srgbClr val="9FE8F5"/>
                </a:solidFill>
                <a:latin typeface="Consolas" pitchFamily="34" charset="0"/>
                <a:ea typeface="Consolas" pitchFamily="34" charset="-122"/>
                <a:cs typeface="Consolas" pitchFamily="34" charset="-120"/>
              </a:rPr>
              <a:t>Core</a:t>
            </a:r>
            <a:endParaRPr lang="en-US" sz="1200" dirty="0"/>
          </a:p>
        </p:txBody>
      </p:sp>
      <p:sp>
        <p:nvSpPr>
          <p:cNvPr id="18" name="Text 14"/>
          <p:cNvSpPr txBox="1"/>
          <p:nvPr/>
        </p:nvSpPr>
        <p:spPr>
          <a:xfrm>
            <a:off x="5910580" y="5181600"/>
            <a:ext cx="190500" cy="215900"/>
          </a:xfrm>
          <a:prstGeom prst="rect">
            <a:avLst/>
          </a:prstGeom>
          <a:noFill/>
          <a:ln/>
        </p:spPr>
        <p:txBody>
          <a:bodyPr wrap="square" lIns="0" tIns="0" rIns="0" bIns="0" rtlCol="0" anchor="t"/>
          <a:lstStyle/>
          <a:p>
            <a:pPr algn="ctr" indent="0" marL="0">
              <a:lnSpc>
                <a:spcPct val="115000"/>
              </a:lnSpc>
              <a:buNone/>
            </a:pPr>
            <a:r>
              <a:rPr lang="en-US" sz="1200" dirty="0">
                <a:solidFill>
                  <a:srgbClr val="8494AD"/>
                </a:solidFill>
                <a:latin typeface="Arial" pitchFamily="34" charset="0"/>
                <a:ea typeface="Arial" pitchFamily="34" charset="-122"/>
                <a:cs typeface="Arial" pitchFamily="34" charset="-120"/>
              </a:rPr>
              <a:t>→</a:t>
            </a:r>
            <a:endParaRPr lang="en-US" sz="1200" dirty="0"/>
          </a:p>
        </p:txBody>
      </p:sp>
      <p:sp>
        <p:nvSpPr>
          <p:cNvPr id="19" name="Shape 15"/>
          <p:cNvSpPr/>
          <p:nvPr/>
        </p:nvSpPr>
        <p:spPr>
          <a:xfrm>
            <a:off x="6164580" y="5143500"/>
            <a:ext cx="1168400" cy="317500"/>
          </a:xfrm>
          <a:prstGeom prst="roundRect">
            <a:avLst>
              <a:gd name="adj" fmla="val 50000"/>
            </a:avLst>
          </a:prstGeom>
          <a:solidFill>
            <a:srgbClr val="0F2A3A"/>
          </a:solidFill>
          <a:ln/>
        </p:spPr>
      </p:sp>
      <p:sp>
        <p:nvSpPr>
          <p:cNvPr id="20" name="Text 16"/>
          <p:cNvSpPr txBox="1"/>
          <p:nvPr/>
        </p:nvSpPr>
        <p:spPr>
          <a:xfrm>
            <a:off x="6164580" y="5194300"/>
            <a:ext cx="1168400" cy="215900"/>
          </a:xfrm>
          <a:prstGeom prst="rect">
            <a:avLst/>
          </a:prstGeom>
          <a:noFill/>
          <a:ln/>
        </p:spPr>
        <p:txBody>
          <a:bodyPr wrap="square" lIns="0" tIns="0" rIns="0" bIns="0" rtlCol="0" anchor="t"/>
          <a:lstStyle/>
          <a:p>
            <a:pPr algn="ctr" indent="0" marL="0">
              <a:lnSpc>
                <a:spcPct val="115000"/>
              </a:lnSpc>
              <a:buNone/>
            </a:pPr>
            <a:r>
              <a:rPr lang="en-US" sz="1200" dirty="0">
                <a:solidFill>
                  <a:srgbClr val="9FE8F5"/>
                </a:solidFill>
                <a:latin typeface="Consolas" pitchFamily="34" charset="0"/>
                <a:ea typeface="Consolas" pitchFamily="34" charset="-122"/>
                <a:cs typeface="Consolas" pitchFamily="34" charset="-120"/>
              </a:rPr>
              <a:t>Specialist</a:t>
            </a:r>
            <a:endParaRPr lang="en-US" sz="1200" dirty="0"/>
          </a:p>
        </p:txBody>
      </p:sp>
      <p:sp>
        <p:nvSpPr>
          <p:cNvPr id="21" name="Text 17"/>
          <p:cNvSpPr txBox="1"/>
          <p:nvPr/>
        </p:nvSpPr>
        <p:spPr>
          <a:xfrm>
            <a:off x="7396480" y="5181600"/>
            <a:ext cx="190500" cy="215900"/>
          </a:xfrm>
          <a:prstGeom prst="rect">
            <a:avLst/>
          </a:prstGeom>
          <a:noFill/>
          <a:ln/>
        </p:spPr>
        <p:txBody>
          <a:bodyPr wrap="square" lIns="0" tIns="0" rIns="0" bIns="0" rtlCol="0" anchor="t"/>
          <a:lstStyle/>
          <a:p>
            <a:pPr algn="ctr" indent="0" marL="0">
              <a:lnSpc>
                <a:spcPct val="115000"/>
              </a:lnSpc>
              <a:buNone/>
            </a:pPr>
            <a:r>
              <a:rPr lang="en-US" sz="1200" dirty="0">
                <a:solidFill>
                  <a:srgbClr val="8494AD"/>
                </a:solidFill>
                <a:latin typeface="Arial" pitchFamily="34" charset="0"/>
                <a:ea typeface="Arial" pitchFamily="34" charset="-122"/>
                <a:cs typeface="Arial" pitchFamily="34" charset="-120"/>
              </a:rPr>
              <a:t>→</a:t>
            </a:r>
            <a:endParaRPr lang="en-US" sz="1200" dirty="0"/>
          </a:p>
        </p:txBody>
      </p:sp>
      <p:sp>
        <p:nvSpPr>
          <p:cNvPr id="22" name="Shape 18"/>
          <p:cNvSpPr/>
          <p:nvPr/>
        </p:nvSpPr>
        <p:spPr>
          <a:xfrm>
            <a:off x="7650480" y="5143500"/>
            <a:ext cx="1899920" cy="317500"/>
          </a:xfrm>
          <a:prstGeom prst="roundRect">
            <a:avLst>
              <a:gd name="adj" fmla="val 50000"/>
            </a:avLst>
          </a:prstGeom>
          <a:solidFill>
            <a:srgbClr val="F5A524"/>
          </a:solidFill>
          <a:ln/>
        </p:spPr>
      </p:sp>
      <p:sp>
        <p:nvSpPr>
          <p:cNvPr id="23" name="Text 19"/>
          <p:cNvSpPr txBox="1"/>
          <p:nvPr/>
        </p:nvSpPr>
        <p:spPr>
          <a:xfrm>
            <a:off x="7650480" y="5194300"/>
            <a:ext cx="1899920" cy="215900"/>
          </a:xfrm>
          <a:prstGeom prst="rect">
            <a:avLst/>
          </a:prstGeom>
          <a:noFill/>
          <a:ln/>
        </p:spPr>
        <p:txBody>
          <a:bodyPr wrap="square" lIns="0" tIns="0" rIns="0" bIns="0" rtlCol="0" anchor="t"/>
          <a:lstStyle/>
          <a:p>
            <a:pPr algn="ctr" indent="0" marL="0">
              <a:lnSpc>
                <a:spcPct val="115000"/>
              </a:lnSpc>
              <a:buNone/>
            </a:pPr>
            <a:r>
              <a:rPr lang="en-US" sz="1200" dirty="0">
                <a:solidFill>
                  <a:srgbClr val="1A1204"/>
                </a:solidFill>
                <a:latin typeface="Consolas" pitchFamily="34" charset="0"/>
                <a:ea typeface="Consolas" pitchFamily="34" charset="-122"/>
                <a:cs typeface="Consolas" pitchFamily="34" charset="-120"/>
              </a:rPr>
              <a:t>Executive (C|CISO)</a:t>
            </a:r>
            <a:endParaRPr lang="en-US" sz="1200" dirty="0"/>
          </a:p>
        </p:txBody>
      </p:sp>
      <p:sp>
        <p:nvSpPr>
          <p:cNvPr id="24" name="Shape 20"/>
          <p:cNvSpPr/>
          <p:nvPr/>
        </p:nvSpPr>
        <p:spPr>
          <a:xfrm>
            <a:off x="812800" y="6134100"/>
            <a:ext cx="10566400" cy="0"/>
          </a:xfrm>
          <a:prstGeom prst="line">
            <a:avLst/>
          </a:prstGeom>
          <a:noFill/>
          <a:ln w="9525">
            <a:solidFill>
              <a:srgbClr val="1F2E48"/>
            </a:solidFill>
            <a:prstDash val="solid"/>
          </a:ln>
        </p:spPr>
      </p:sp>
      <p:sp>
        <p:nvSpPr>
          <p:cNvPr id="25" name="Text 21"/>
          <p:cNvSpPr txBox="1"/>
          <p:nvPr/>
        </p:nvSpPr>
        <p:spPr>
          <a:xfrm>
            <a:off x="812800" y="6261100"/>
            <a:ext cx="5080000" cy="228600"/>
          </a:xfrm>
          <a:prstGeom prst="rect">
            <a:avLst/>
          </a:prstGeom>
          <a:noFill/>
          <a:ln/>
        </p:spPr>
        <p:txBody>
          <a:bodyPr wrap="square" lIns="0" tIns="0" rIns="0" bIns="0" rtlCol="0" anchor="t"/>
          <a:lstStyle/>
          <a:p>
            <a:pPr algn="l" indent="0" marL="0">
              <a:lnSpc>
                <a:spcPct val="115000"/>
              </a:lnSpc>
              <a:buNone/>
            </a:pPr>
            <a:r>
              <a:rPr lang="en-US" sz="1200" spc="150" kern="0" dirty="0">
                <a:solidFill>
                  <a:srgbClr val="8494AD"/>
                </a:solidFill>
                <a:latin typeface="Consolas" pitchFamily="34" charset="0"/>
                <a:ea typeface="Consolas" pitchFamily="34" charset="-122"/>
                <a:cs typeface="Consolas" pitchFamily="34" charset="-120"/>
              </a:rPr>
              <a:t>AMPLIFLY INNOVATIONS × HOME OF CYBER</a:t>
            </a:r>
            <a:endParaRPr lang="en-US" sz="1200" dirty="0"/>
          </a:p>
        </p:txBody>
      </p:sp>
      <p:sp>
        <p:nvSpPr>
          <p:cNvPr id="26" name="Text 22"/>
          <p:cNvSpPr txBox="1"/>
          <p:nvPr/>
        </p:nvSpPr>
        <p:spPr>
          <a:xfrm>
            <a:off x="5080000" y="6261100"/>
            <a:ext cx="4445000" cy="228600"/>
          </a:xfrm>
          <a:prstGeom prst="rect">
            <a:avLst/>
          </a:prstGeom>
          <a:noFill/>
          <a:ln/>
        </p:spPr>
        <p:txBody>
          <a:bodyPr wrap="square" lIns="0" tIns="0" rIns="0" bIns="0" rtlCol="0" anchor="t"/>
          <a:lstStyle/>
          <a:p>
            <a:pPr algn="ctr" indent="0" marL="0">
              <a:lnSpc>
                <a:spcPct val="115000"/>
              </a:lnSpc>
              <a:buNone/>
            </a:pPr>
            <a:r>
              <a:rPr lang="en-US" sz="1200" dirty="0">
                <a:solidFill>
                  <a:srgbClr val="8494AD"/>
                </a:solidFill>
                <a:latin typeface="Consolas" pitchFamily="34" charset="0"/>
                <a:ea typeface="Consolas" pitchFamily="34" charset="-122"/>
                <a:cs typeface="Consolas" pitchFamily="34" charset="-120"/>
              </a:rPr>
              <a:t>homeofcyber.com  |  ampliflytech.com</a:t>
            </a:r>
            <a:endParaRPr lang="en-US" sz="1200" dirty="0"/>
          </a:p>
        </p:txBody>
      </p:sp>
      <p:sp>
        <p:nvSpPr>
          <p:cNvPr id="27" name="Text 23"/>
          <p:cNvSpPr txBox="1"/>
          <p:nvPr/>
        </p:nvSpPr>
        <p:spPr>
          <a:xfrm>
            <a:off x="10109200" y="6261100"/>
            <a:ext cx="1270000" cy="228600"/>
          </a:xfrm>
          <a:prstGeom prst="rect">
            <a:avLst/>
          </a:prstGeom>
          <a:noFill/>
          <a:ln/>
        </p:spPr>
        <p:txBody>
          <a:bodyPr wrap="square" lIns="0" tIns="0" rIns="0" bIns="0" rtlCol="0" anchor="t"/>
          <a:lstStyle/>
          <a:p>
            <a:pPr algn="r" indent="0" marL="0">
              <a:lnSpc>
                <a:spcPct val="115000"/>
              </a:lnSpc>
              <a:buNone/>
            </a:pPr>
            <a:r>
              <a:rPr lang="en-US" sz="1200" dirty="0">
                <a:solidFill>
                  <a:srgbClr val="9FE8F5"/>
                </a:solidFill>
                <a:latin typeface="Consolas" pitchFamily="34" charset="0"/>
                <a:ea typeface="Consolas" pitchFamily="34" charset="-122"/>
                <a:cs typeface="Consolas" pitchFamily="34" charset="-120"/>
              </a:rPr>
              <a:t>15 / 19</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4F6F8"/>
        </a:solidFill>
      </p:bgPr>
    </p:bg>
    <p:spTree>
      <p:nvGrpSpPr>
        <p:cNvPr id="1" name=""/>
        <p:cNvGrpSpPr/>
        <p:nvPr/>
      </p:nvGrpSpPr>
      <p:grpSpPr>
        <a:xfrm>
          <a:off x="0" y="0"/>
          <a:ext cx="0" cy="0"/>
          <a:chOff x="0" y="0"/>
          <a:chExt cx="0" cy="0"/>
        </a:xfrm>
      </p:grpSpPr>
      <p:sp>
        <p:nvSpPr>
          <p:cNvPr id="3" name="Text 0"/>
          <p:cNvSpPr txBox="1"/>
          <p:nvPr/>
        </p:nvSpPr>
        <p:spPr>
          <a:xfrm>
            <a:off x="812800" y="812800"/>
            <a:ext cx="10566400" cy="254000"/>
          </a:xfrm>
          <a:prstGeom prst="rect">
            <a:avLst/>
          </a:prstGeom>
          <a:noFill/>
          <a:ln/>
        </p:spPr>
        <p:txBody>
          <a:bodyPr wrap="square" lIns="0" tIns="0" rIns="0" bIns="0" rtlCol="0" anchor="t"/>
          <a:lstStyle/>
          <a:p>
            <a:pPr algn="l" indent="0" marL="0">
              <a:lnSpc>
                <a:spcPct val="115000"/>
              </a:lnSpc>
              <a:buNone/>
            </a:pPr>
            <a:r>
              <a:rPr lang="en-US" sz="1200" spc="300" kern="0" dirty="0">
                <a:solidFill>
                  <a:srgbClr val="0E7490"/>
                </a:solidFill>
                <a:latin typeface="Consolas" pitchFamily="34" charset="0"/>
                <a:ea typeface="Consolas" pitchFamily="34" charset="-122"/>
                <a:cs typeface="Consolas" pitchFamily="34" charset="-120"/>
              </a:rPr>
              <a:t>HOW WE WORK</a:t>
            </a:r>
            <a:endParaRPr lang="en-US" sz="1200" dirty="0"/>
          </a:p>
        </p:txBody>
      </p:sp>
      <p:sp>
        <p:nvSpPr>
          <p:cNvPr id="4" name="Text 1"/>
          <p:cNvSpPr txBox="1"/>
          <p:nvPr/>
        </p:nvSpPr>
        <p:spPr>
          <a:xfrm>
            <a:off x="812800" y="1117600"/>
            <a:ext cx="10566400" cy="635000"/>
          </a:xfrm>
          <a:prstGeom prst="rect">
            <a:avLst/>
          </a:prstGeom>
          <a:noFill/>
          <a:ln/>
        </p:spPr>
        <p:txBody>
          <a:bodyPr wrap="square" lIns="0" tIns="0" rIns="0" bIns="0" rtlCol="0" anchor="t"/>
          <a:lstStyle/>
          <a:p>
            <a:pPr algn="l" indent="0" marL="0">
              <a:lnSpc>
                <a:spcPct val="105000"/>
              </a:lnSpc>
              <a:buNone/>
            </a:pPr>
            <a:r>
              <a:rPr lang="en-US" sz="3600" b="1" dirty="0">
                <a:solidFill>
                  <a:srgbClr val="0B1220"/>
                </a:solidFill>
                <a:latin typeface="Arial" pitchFamily="34" charset="0"/>
                <a:ea typeface="Arial" pitchFamily="34" charset="-122"/>
                <a:cs typeface="Arial" pitchFamily="34" charset="-120"/>
              </a:rPr>
              <a:t>From first call to continuous protection</a:t>
            </a:r>
            <a:endParaRPr lang="en-US" sz="3600" dirty="0"/>
          </a:p>
        </p:txBody>
      </p:sp>
      <p:sp>
        <p:nvSpPr>
          <p:cNvPr id="5" name="Shape 2"/>
          <p:cNvSpPr/>
          <p:nvPr/>
        </p:nvSpPr>
        <p:spPr>
          <a:xfrm>
            <a:off x="812800" y="1981200"/>
            <a:ext cx="2011680" cy="1524000"/>
          </a:xfrm>
          <a:prstGeom prst="roundRect">
            <a:avLst>
              <a:gd name="adj" fmla="val 6667"/>
            </a:avLst>
          </a:prstGeom>
          <a:solidFill>
            <a:srgbClr val="FDFEFF"/>
          </a:solidFill>
          <a:ln w="9525">
            <a:solidFill>
              <a:srgbClr val="DCE3EA"/>
            </a:solidFill>
            <a:prstDash val="solid"/>
          </a:ln>
        </p:spPr>
      </p:sp>
      <p:sp>
        <p:nvSpPr>
          <p:cNvPr id="6" name="Text 3"/>
          <p:cNvSpPr txBox="1"/>
          <p:nvPr/>
        </p:nvSpPr>
        <p:spPr>
          <a:xfrm>
            <a:off x="990600" y="2146300"/>
            <a:ext cx="508000" cy="215900"/>
          </a:xfrm>
          <a:prstGeom prst="rect">
            <a:avLst/>
          </a:prstGeom>
          <a:noFill/>
          <a:ln/>
        </p:spPr>
        <p:txBody>
          <a:bodyPr wrap="square" lIns="0" tIns="0" rIns="0" bIns="0" rtlCol="0" anchor="t"/>
          <a:lstStyle/>
          <a:p>
            <a:pPr algn="l" indent="0" marL="0">
              <a:lnSpc>
                <a:spcPct val="115000"/>
              </a:lnSpc>
              <a:buNone/>
            </a:pPr>
            <a:r>
              <a:rPr lang="en-US" sz="1200" dirty="0">
                <a:solidFill>
                  <a:srgbClr val="0E7490"/>
                </a:solidFill>
                <a:latin typeface="Consolas" pitchFamily="34" charset="0"/>
                <a:ea typeface="Consolas" pitchFamily="34" charset="-122"/>
                <a:cs typeface="Consolas" pitchFamily="34" charset="-120"/>
              </a:rPr>
              <a:t>01</a:t>
            </a:r>
            <a:endParaRPr lang="en-US" sz="1200" dirty="0"/>
          </a:p>
        </p:txBody>
      </p:sp>
      <p:sp>
        <p:nvSpPr>
          <p:cNvPr id="7" name="Text 4"/>
          <p:cNvSpPr txBox="1"/>
          <p:nvPr/>
        </p:nvSpPr>
        <p:spPr>
          <a:xfrm>
            <a:off x="990600" y="2425700"/>
            <a:ext cx="1656080" cy="292100"/>
          </a:xfrm>
          <a:prstGeom prst="rect">
            <a:avLst/>
          </a:prstGeom>
          <a:noFill/>
          <a:ln/>
        </p:spPr>
        <p:txBody>
          <a:bodyPr wrap="square" lIns="0" tIns="0" rIns="0" bIns="0" rtlCol="0" anchor="t"/>
          <a:lstStyle/>
          <a:p>
            <a:pPr algn="l" indent="0" marL="0">
              <a:lnSpc>
                <a:spcPct val="115000"/>
              </a:lnSpc>
              <a:buNone/>
            </a:pPr>
            <a:r>
              <a:rPr lang="en-US" sz="1600" b="1" dirty="0">
                <a:solidFill>
                  <a:srgbClr val="0B1220"/>
                </a:solidFill>
                <a:latin typeface="Arial" pitchFamily="34" charset="0"/>
                <a:ea typeface="Arial" pitchFamily="34" charset="-122"/>
                <a:cs typeface="Arial" pitchFamily="34" charset="-120"/>
              </a:rPr>
              <a:t>Discover</a:t>
            </a:r>
            <a:endParaRPr lang="en-US" sz="1600" dirty="0"/>
          </a:p>
        </p:txBody>
      </p:sp>
      <p:sp>
        <p:nvSpPr>
          <p:cNvPr id="8" name="Text 5"/>
          <p:cNvSpPr txBox="1"/>
          <p:nvPr/>
        </p:nvSpPr>
        <p:spPr>
          <a:xfrm>
            <a:off x="990600" y="2781300"/>
            <a:ext cx="1656080" cy="635000"/>
          </a:xfrm>
          <a:prstGeom prst="rect">
            <a:avLst/>
          </a:prstGeom>
          <a:noFill/>
          <a:ln/>
        </p:spPr>
        <p:txBody>
          <a:bodyPr wrap="square" lIns="0" tIns="0" rIns="0" bIns="0" rtlCol="0" anchor="t"/>
          <a:lstStyle/>
          <a:p>
            <a:pPr algn="l" indent="0" marL="0">
              <a:lnSpc>
                <a:spcPct val="125000"/>
              </a:lnSpc>
              <a:buNone/>
            </a:pPr>
            <a:r>
              <a:rPr lang="en-US" sz="1200" dirty="0">
                <a:solidFill>
                  <a:srgbClr val="3D4A5C"/>
                </a:solidFill>
                <a:latin typeface="Arial" pitchFamily="34" charset="0"/>
                <a:ea typeface="Arial" pitchFamily="34" charset="-122"/>
                <a:cs typeface="Arial" pitchFamily="34" charset="-120"/>
              </a:rPr>
              <a:t>Your business, assets and risk appetite.</a:t>
            </a:r>
            <a:endParaRPr lang="en-US" sz="1200" dirty="0"/>
          </a:p>
        </p:txBody>
      </p:sp>
      <p:sp>
        <p:nvSpPr>
          <p:cNvPr id="9" name="Shape 6"/>
          <p:cNvSpPr/>
          <p:nvPr/>
        </p:nvSpPr>
        <p:spPr>
          <a:xfrm>
            <a:off x="2951480" y="1981200"/>
            <a:ext cx="2011680" cy="1524000"/>
          </a:xfrm>
          <a:prstGeom prst="roundRect">
            <a:avLst>
              <a:gd name="adj" fmla="val 6667"/>
            </a:avLst>
          </a:prstGeom>
          <a:solidFill>
            <a:srgbClr val="FDFEFF"/>
          </a:solidFill>
          <a:ln w="9525">
            <a:solidFill>
              <a:srgbClr val="DCE3EA"/>
            </a:solidFill>
            <a:prstDash val="solid"/>
          </a:ln>
        </p:spPr>
      </p:sp>
      <p:sp>
        <p:nvSpPr>
          <p:cNvPr id="10" name="Text 7"/>
          <p:cNvSpPr txBox="1"/>
          <p:nvPr/>
        </p:nvSpPr>
        <p:spPr>
          <a:xfrm>
            <a:off x="3129280" y="2146300"/>
            <a:ext cx="508000" cy="215900"/>
          </a:xfrm>
          <a:prstGeom prst="rect">
            <a:avLst/>
          </a:prstGeom>
          <a:noFill/>
          <a:ln/>
        </p:spPr>
        <p:txBody>
          <a:bodyPr wrap="square" lIns="0" tIns="0" rIns="0" bIns="0" rtlCol="0" anchor="t"/>
          <a:lstStyle/>
          <a:p>
            <a:pPr algn="l" indent="0" marL="0">
              <a:lnSpc>
                <a:spcPct val="115000"/>
              </a:lnSpc>
              <a:buNone/>
            </a:pPr>
            <a:r>
              <a:rPr lang="en-US" sz="1200" dirty="0">
                <a:solidFill>
                  <a:srgbClr val="0E7490"/>
                </a:solidFill>
                <a:latin typeface="Consolas" pitchFamily="34" charset="0"/>
                <a:ea typeface="Consolas" pitchFamily="34" charset="-122"/>
                <a:cs typeface="Consolas" pitchFamily="34" charset="-120"/>
              </a:rPr>
              <a:t>02</a:t>
            </a:r>
            <a:endParaRPr lang="en-US" sz="1200" dirty="0"/>
          </a:p>
        </p:txBody>
      </p:sp>
      <p:sp>
        <p:nvSpPr>
          <p:cNvPr id="11" name="Text 8"/>
          <p:cNvSpPr txBox="1"/>
          <p:nvPr/>
        </p:nvSpPr>
        <p:spPr>
          <a:xfrm>
            <a:off x="3129280" y="2425700"/>
            <a:ext cx="1656080" cy="292100"/>
          </a:xfrm>
          <a:prstGeom prst="rect">
            <a:avLst/>
          </a:prstGeom>
          <a:noFill/>
          <a:ln/>
        </p:spPr>
        <p:txBody>
          <a:bodyPr wrap="square" lIns="0" tIns="0" rIns="0" bIns="0" rtlCol="0" anchor="t"/>
          <a:lstStyle/>
          <a:p>
            <a:pPr algn="l" indent="0" marL="0">
              <a:lnSpc>
                <a:spcPct val="115000"/>
              </a:lnSpc>
              <a:buNone/>
            </a:pPr>
            <a:r>
              <a:rPr lang="en-US" sz="1600" b="1" dirty="0">
                <a:solidFill>
                  <a:srgbClr val="0B1220"/>
                </a:solidFill>
                <a:latin typeface="Arial" pitchFamily="34" charset="0"/>
                <a:ea typeface="Arial" pitchFamily="34" charset="-122"/>
                <a:cs typeface="Arial" pitchFamily="34" charset="-120"/>
              </a:rPr>
              <a:t>Assess</a:t>
            </a:r>
            <a:endParaRPr lang="en-US" sz="1600" dirty="0"/>
          </a:p>
        </p:txBody>
      </p:sp>
      <p:sp>
        <p:nvSpPr>
          <p:cNvPr id="12" name="Text 9"/>
          <p:cNvSpPr txBox="1"/>
          <p:nvPr/>
        </p:nvSpPr>
        <p:spPr>
          <a:xfrm>
            <a:off x="3129280" y="2781300"/>
            <a:ext cx="1656080" cy="635000"/>
          </a:xfrm>
          <a:prstGeom prst="rect">
            <a:avLst/>
          </a:prstGeom>
          <a:noFill/>
          <a:ln/>
        </p:spPr>
        <p:txBody>
          <a:bodyPr wrap="square" lIns="0" tIns="0" rIns="0" bIns="0" rtlCol="0" anchor="t"/>
          <a:lstStyle/>
          <a:p>
            <a:pPr algn="l" indent="0" marL="0">
              <a:lnSpc>
                <a:spcPct val="125000"/>
              </a:lnSpc>
              <a:buNone/>
            </a:pPr>
            <a:r>
              <a:rPr lang="en-US" sz="1200" dirty="0">
                <a:solidFill>
                  <a:srgbClr val="3D4A5C"/>
                </a:solidFill>
                <a:latin typeface="Arial" pitchFamily="34" charset="0"/>
                <a:ea typeface="Arial" pitchFamily="34" charset="-122"/>
                <a:cs typeface="Arial" pitchFamily="34" charset="-120"/>
              </a:rPr>
              <a:t>VAPT, posture and compliance gaps.</a:t>
            </a:r>
            <a:endParaRPr lang="en-US" sz="1200" dirty="0"/>
          </a:p>
        </p:txBody>
      </p:sp>
      <p:sp>
        <p:nvSpPr>
          <p:cNvPr id="13" name="Shape 10"/>
          <p:cNvSpPr/>
          <p:nvPr/>
        </p:nvSpPr>
        <p:spPr>
          <a:xfrm>
            <a:off x="5090160" y="1981200"/>
            <a:ext cx="2011680" cy="1524000"/>
          </a:xfrm>
          <a:prstGeom prst="roundRect">
            <a:avLst>
              <a:gd name="adj" fmla="val 6667"/>
            </a:avLst>
          </a:prstGeom>
          <a:solidFill>
            <a:srgbClr val="FDFEFF"/>
          </a:solidFill>
          <a:ln w="9525">
            <a:solidFill>
              <a:srgbClr val="DCE3EA"/>
            </a:solidFill>
            <a:prstDash val="solid"/>
          </a:ln>
        </p:spPr>
      </p:sp>
      <p:sp>
        <p:nvSpPr>
          <p:cNvPr id="14" name="Text 11"/>
          <p:cNvSpPr txBox="1"/>
          <p:nvPr/>
        </p:nvSpPr>
        <p:spPr>
          <a:xfrm>
            <a:off x="5267960" y="2146300"/>
            <a:ext cx="508000" cy="215900"/>
          </a:xfrm>
          <a:prstGeom prst="rect">
            <a:avLst/>
          </a:prstGeom>
          <a:noFill/>
          <a:ln/>
        </p:spPr>
        <p:txBody>
          <a:bodyPr wrap="square" lIns="0" tIns="0" rIns="0" bIns="0" rtlCol="0" anchor="t"/>
          <a:lstStyle/>
          <a:p>
            <a:pPr algn="l" indent="0" marL="0">
              <a:lnSpc>
                <a:spcPct val="115000"/>
              </a:lnSpc>
              <a:buNone/>
            </a:pPr>
            <a:r>
              <a:rPr lang="en-US" sz="1200" dirty="0">
                <a:solidFill>
                  <a:srgbClr val="0E7490"/>
                </a:solidFill>
                <a:latin typeface="Consolas" pitchFamily="34" charset="0"/>
                <a:ea typeface="Consolas" pitchFamily="34" charset="-122"/>
                <a:cs typeface="Consolas" pitchFamily="34" charset="-120"/>
              </a:rPr>
              <a:t>03</a:t>
            </a:r>
            <a:endParaRPr lang="en-US" sz="1200" dirty="0"/>
          </a:p>
        </p:txBody>
      </p:sp>
      <p:sp>
        <p:nvSpPr>
          <p:cNvPr id="15" name="Text 12"/>
          <p:cNvSpPr txBox="1"/>
          <p:nvPr/>
        </p:nvSpPr>
        <p:spPr>
          <a:xfrm>
            <a:off x="5267960" y="2425700"/>
            <a:ext cx="1656080" cy="292100"/>
          </a:xfrm>
          <a:prstGeom prst="rect">
            <a:avLst/>
          </a:prstGeom>
          <a:noFill/>
          <a:ln/>
        </p:spPr>
        <p:txBody>
          <a:bodyPr wrap="square" lIns="0" tIns="0" rIns="0" bIns="0" rtlCol="0" anchor="t"/>
          <a:lstStyle/>
          <a:p>
            <a:pPr algn="l" indent="0" marL="0">
              <a:lnSpc>
                <a:spcPct val="115000"/>
              </a:lnSpc>
              <a:buNone/>
            </a:pPr>
            <a:r>
              <a:rPr lang="en-US" sz="1600" b="1" dirty="0">
                <a:solidFill>
                  <a:srgbClr val="0B1220"/>
                </a:solidFill>
                <a:latin typeface="Arial" pitchFamily="34" charset="0"/>
                <a:ea typeface="Arial" pitchFamily="34" charset="-122"/>
                <a:cs typeface="Arial" pitchFamily="34" charset="-120"/>
              </a:rPr>
              <a:t>Remediate</a:t>
            </a:r>
            <a:endParaRPr lang="en-US" sz="1600" dirty="0"/>
          </a:p>
        </p:txBody>
      </p:sp>
      <p:sp>
        <p:nvSpPr>
          <p:cNvPr id="16" name="Text 13"/>
          <p:cNvSpPr txBox="1"/>
          <p:nvPr/>
        </p:nvSpPr>
        <p:spPr>
          <a:xfrm>
            <a:off x="5267960" y="2781300"/>
            <a:ext cx="1656080" cy="635000"/>
          </a:xfrm>
          <a:prstGeom prst="rect">
            <a:avLst/>
          </a:prstGeom>
          <a:noFill/>
          <a:ln/>
        </p:spPr>
        <p:txBody>
          <a:bodyPr wrap="square" lIns="0" tIns="0" rIns="0" bIns="0" rtlCol="0" anchor="t"/>
          <a:lstStyle/>
          <a:p>
            <a:pPr algn="l" indent="0" marL="0">
              <a:lnSpc>
                <a:spcPct val="125000"/>
              </a:lnSpc>
              <a:buNone/>
            </a:pPr>
            <a:r>
              <a:rPr lang="en-US" sz="1200" dirty="0">
                <a:solidFill>
                  <a:srgbClr val="3D4A5C"/>
                </a:solidFill>
                <a:latin typeface="Arial" pitchFamily="34" charset="0"/>
                <a:ea typeface="Arial" pitchFamily="34" charset="-122"/>
                <a:cs typeface="Arial" pitchFamily="34" charset="-120"/>
              </a:rPr>
              <a:t>Fix, harden and build securely.</a:t>
            </a:r>
            <a:endParaRPr lang="en-US" sz="1200" dirty="0"/>
          </a:p>
        </p:txBody>
      </p:sp>
      <p:sp>
        <p:nvSpPr>
          <p:cNvPr id="17" name="Shape 14"/>
          <p:cNvSpPr/>
          <p:nvPr/>
        </p:nvSpPr>
        <p:spPr>
          <a:xfrm>
            <a:off x="7228840" y="1981200"/>
            <a:ext cx="2011680" cy="1524000"/>
          </a:xfrm>
          <a:prstGeom prst="roundRect">
            <a:avLst>
              <a:gd name="adj" fmla="val 6667"/>
            </a:avLst>
          </a:prstGeom>
          <a:solidFill>
            <a:srgbClr val="FDFEFF"/>
          </a:solidFill>
          <a:ln w="9525">
            <a:solidFill>
              <a:srgbClr val="DCE3EA"/>
            </a:solidFill>
            <a:prstDash val="solid"/>
          </a:ln>
        </p:spPr>
      </p:sp>
      <p:sp>
        <p:nvSpPr>
          <p:cNvPr id="18" name="Text 15"/>
          <p:cNvSpPr txBox="1"/>
          <p:nvPr/>
        </p:nvSpPr>
        <p:spPr>
          <a:xfrm>
            <a:off x="7406640" y="2146300"/>
            <a:ext cx="508000" cy="215900"/>
          </a:xfrm>
          <a:prstGeom prst="rect">
            <a:avLst/>
          </a:prstGeom>
          <a:noFill/>
          <a:ln/>
        </p:spPr>
        <p:txBody>
          <a:bodyPr wrap="square" lIns="0" tIns="0" rIns="0" bIns="0" rtlCol="0" anchor="t"/>
          <a:lstStyle/>
          <a:p>
            <a:pPr algn="l" indent="0" marL="0">
              <a:lnSpc>
                <a:spcPct val="115000"/>
              </a:lnSpc>
              <a:buNone/>
            </a:pPr>
            <a:r>
              <a:rPr lang="en-US" sz="1200" dirty="0">
                <a:solidFill>
                  <a:srgbClr val="0E7490"/>
                </a:solidFill>
                <a:latin typeface="Consolas" pitchFamily="34" charset="0"/>
                <a:ea typeface="Consolas" pitchFamily="34" charset="-122"/>
                <a:cs typeface="Consolas" pitchFamily="34" charset="-120"/>
              </a:rPr>
              <a:t>04</a:t>
            </a:r>
            <a:endParaRPr lang="en-US" sz="1200" dirty="0"/>
          </a:p>
        </p:txBody>
      </p:sp>
      <p:sp>
        <p:nvSpPr>
          <p:cNvPr id="19" name="Text 16"/>
          <p:cNvSpPr txBox="1"/>
          <p:nvPr/>
        </p:nvSpPr>
        <p:spPr>
          <a:xfrm>
            <a:off x="7406640" y="2425700"/>
            <a:ext cx="1656080" cy="292100"/>
          </a:xfrm>
          <a:prstGeom prst="rect">
            <a:avLst/>
          </a:prstGeom>
          <a:noFill/>
          <a:ln/>
        </p:spPr>
        <p:txBody>
          <a:bodyPr wrap="square" lIns="0" tIns="0" rIns="0" bIns="0" rtlCol="0" anchor="t"/>
          <a:lstStyle/>
          <a:p>
            <a:pPr algn="l" indent="0" marL="0">
              <a:lnSpc>
                <a:spcPct val="115000"/>
              </a:lnSpc>
              <a:buNone/>
            </a:pPr>
            <a:r>
              <a:rPr lang="en-US" sz="1600" b="1" dirty="0">
                <a:solidFill>
                  <a:srgbClr val="0B1220"/>
                </a:solidFill>
                <a:latin typeface="Arial" pitchFamily="34" charset="0"/>
                <a:ea typeface="Arial" pitchFamily="34" charset="-122"/>
                <a:cs typeface="Arial" pitchFamily="34" charset="-120"/>
              </a:rPr>
              <a:t>Monitor</a:t>
            </a:r>
            <a:endParaRPr lang="en-US" sz="1600" dirty="0"/>
          </a:p>
        </p:txBody>
      </p:sp>
      <p:sp>
        <p:nvSpPr>
          <p:cNvPr id="20" name="Text 17"/>
          <p:cNvSpPr txBox="1"/>
          <p:nvPr/>
        </p:nvSpPr>
        <p:spPr>
          <a:xfrm>
            <a:off x="7406640" y="2781300"/>
            <a:ext cx="1656080" cy="635000"/>
          </a:xfrm>
          <a:prstGeom prst="rect">
            <a:avLst/>
          </a:prstGeom>
          <a:noFill/>
          <a:ln/>
        </p:spPr>
        <p:txBody>
          <a:bodyPr wrap="square" lIns="0" tIns="0" rIns="0" bIns="0" rtlCol="0" anchor="t"/>
          <a:lstStyle/>
          <a:p>
            <a:pPr algn="l" indent="0" marL="0">
              <a:lnSpc>
                <a:spcPct val="125000"/>
              </a:lnSpc>
              <a:buNone/>
            </a:pPr>
            <a:r>
              <a:rPr lang="en-US" sz="1200" dirty="0">
                <a:solidFill>
                  <a:srgbClr val="3D4A5C"/>
                </a:solidFill>
                <a:latin typeface="Arial" pitchFamily="34" charset="0"/>
                <a:ea typeface="Arial" pitchFamily="34" charset="-122"/>
                <a:cs typeface="Arial" pitchFamily="34" charset="-120"/>
              </a:rPr>
              <a:t>24×7 SOC over your environment.</a:t>
            </a:r>
            <a:endParaRPr lang="en-US" sz="1200" dirty="0"/>
          </a:p>
        </p:txBody>
      </p:sp>
      <p:sp>
        <p:nvSpPr>
          <p:cNvPr id="21" name="Shape 18"/>
          <p:cNvSpPr/>
          <p:nvPr/>
        </p:nvSpPr>
        <p:spPr>
          <a:xfrm>
            <a:off x="9367520" y="1981200"/>
            <a:ext cx="2011680" cy="1524000"/>
          </a:xfrm>
          <a:prstGeom prst="roundRect">
            <a:avLst>
              <a:gd name="adj" fmla="val 6667"/>
            </a:avLst>
          </a:prstGeom>
          <a:solidFill>
            <a:srgbClr val="FDFEFF"/>
          </a:solidFill>
          <a:ln w="9525">
            <a:solidFill>
              <a:srgbClr val="DCE3EA"/>
            </a:solidFill>
            <a:prstDash val="solid"/>
          </a:ln>
        </p:spPr>
      </p:sp>
      <p:sp>
        <p:nvSpPr>
          <p:cNvPr id="22" name="Text 19"/>
          <p:cNvSpPr txBox="1"/>
          <p:nvPr/>
        </p:nvSpPr>
        <p:spPr>
          <a:xfrm>
            <a:off x="9545320" y="2146300"/>
            <a:ext cx="508000" cy="215900"/>
          </a:xfrm>
          <a:prstGeom prst="rect">
            <a:avLst/>
          </a:prstGeom>
          <a:noFill/>
          <a:ln/>
        </p:spPr>
        <p:txBody>
          <a:bodyPr wrap="square" lIns="0" tIns="0" rIns="0" bIns="0" rtlCol="0" anchor="t"/>
          <a:lstStyle/>
          <a:p>
            <a:pPr algn="l" indent="0" marL="0">
              <a:lnSpc>
                <a:spcPct val="115000"/>
              </a:lnSpc>
              <a:buNone/>
            </a:pPr>
            <a:r>
              <a:rPr lang="en-US" sz="1200" dirty="0">
                <a:solidFill>
                  <a:srgbClr val="B45309"/>
                </a:solidFill>
                <a:latin typeface="Consolas" pitchFamily="34" charset="0"/>
                <a:ea typeface="Consolas" pitchFamily="34" charset="-122"/>
                <a:cs typeface="Consolas" pitchFamily="34" charset="-120"/>
              </a:rPr>
              <a:t>05</a:t>
            </a:r>
            <a:endParaRPr lang="en-US" sz="1200" dirty="0"/>
          </a:p>
        </p:txBody>
      </p:sp>
      <p:sp>
        <p:nvSpPr>
          <p:cNvPr id="23" name="Text 20"/>
          <p:cNvSpPr txBox="1"/>
          <p:nvPr/>
        </p:nvSpPr>
        <p:spPr>
          <a:xfrm>
            <a:off x="9545320" y="2425700"/>
            <a:ext cx="1656080" cy="292100"/>
          </a:xfrm>
          <a:prstGeom prst="rect">
            <a:avLst/>
          </a:prstGeom>
          <a:noFill/>
          <a:ln/>
        </p:spPr>
        <p:txBody>
          <a:bodyPr wrap="square" lIns="0" tIns="0" rIns="0" bIns="0" rtlCol="0" anchor="t"/>
          <a:lstStyle/>
          <a:p>
            <a:pPr algn="l" indent="0" marL="0">
              <a:lnSpc>
                <a:spcPct val="115000"/>
              </a:lnSpc>
              <a:buNone/>
            </a:pPr>
            <a:r>
              <a:rPr lang="en-US" sz="1600" b="1" dirty="0">
                <a:solidFill>
                  <a:srgbClr val="0B1220"/>
                </a:solidFill>
                <a:latin typeface="Arial" pitchFamily="34" charset="0"/>
                <a:ea typeface="Arial" pitchFamily="34" charset="-122"/>
                <a:cs typeface="Arial" pitchFamily="34" charset="-120"/>
              </a:rPr>
              <a:t>Improve</a:t>
            </a:r>
            <a:endParaRPr lang="en-US" sz="1600" dirty="0"/>
          </a:p>
        </p:txBody>
      </p:sp>
      <p:sp>
        <p:nvSpPr>
          <p:cNvPr id="24" name="Text 21"/>
          <p:cNvSpPr txBox="1"/>
          <p:nvPr/>
        </p:nvSpPr>
        <p:spPr>
          <a:xfrm>
            <a:off x="9545320" y="2781300"/>
            <a:ext cx="1656080" cy="635000"/>
          </a:xfrm>
          <a:prstGeom prst="rect">
            <a:avLst/>
          </a:prstGeom>
          <a:noFill/>
          <a:ln/>
        </p:spPr>
        <p:txBody>
          <a:bodyPr wrap="square" lIns="0" tIns="0" rIns="0" bIns="0" rtlCol="0" anchor="t"/>
          <a:lstStyle/>
          <a:p>
            <a:pPr algn="l" indent="0" marL="0">
              <a:lnSpc>
                <a:spcPct val="125000"/>
              </a:lnSpc>
              <a:buNone/>
            </a:pPr>
            <a:r>
              <a:rPr lang="en-US" sz="1200" dirty="0">
                <a:solidFill>
                  <a:srgbClr val="3D4A5C"/>
                </a:solidFill>
                <a:latin typeface="Arial" pitchFamily="34" charset="0"/>
                <a:ea typeface="Arial" pitchFamily="34" charset="-122"/>
                <a:cs typeface="Arial" pitchFamily="34" charset="-120"/>
              </a:rPr>
              <a:t>Quarterly reviews, retests, roadmap.</a:t>
            </a:r>
            <a:endParaRPr lang="en-US" sz="1200" dirty="0"/>
          </a:p>
        </p:txBody>
      </p:sp>
      <p:sp>
        <p:nvSpPr>
          <p:cNvPr id="25" name="Text 22"/>
          <p:cNvSpPr txBox="1"/>
          <p:nvPr/>
        </p:nvSpPr>
        <p:spPr>
          <a:xfrm>
            <a:off x="812800" y="3810000"/>
            <a:ext cx="3810000" cy="215900"/>
          </a:xfrm>
          <a:prstGeom prst="rect">
            <a:avLst/>
          </a:prstGeom>
          <a:noFill/>
          <a:ln/>
        </p:spPr>
        <p:txBody>
          <a:bodyPr wrap="square" lIns="0" tIns="0" rIns="0" bIns="0" rtlCol="0" anchor="t"/>
          <a:lstStyle/>
          <a:p>
            <a:pPr algn="l" indent="0" marL="0">
              <a:lnSpc>
                <a:spcPct val="115000"/>
              </a:lnSpc>
              <a:buNone/>
            </a:pPr>
            <a:r>
              <a:rPr lang="en-US" sz="1200" spc="200" kern="0" dirty="0">
                <a:solidFill>
                  <a:srgbClr val="5B6A7E"/>
                </a:solidFill>
                <a:latin typeface="Consolas" pitchFamily="34" charset="0"/>
                <a:ea typeface="Consolas" pitchFamily="34" charset="-122"/>
                <a:cs typeface="Consolas" pitchFamily="34" charset="-120"/>
              </a:rPr>
              <a:t>ENGAGEMENT MODELS</a:t>
            </a:r>
            <a:endParaRPr lang="en-US" sz="1200" dirty="0"/>
          </a:p>
        </p:txBody>
      </p:sp>
      <p:sp>
        <p:nvSpPr>
          <p:cNvPr id="26" name="Shape 23"/>
          <p:cNvSpPr/>
          <p:nvPr/>
        </p:nvSpPr>
        <p:spPr>
          <a:xfrm>
            <a:off x="812800" y="4140200"/>
            <a:ext cx="2546350" cy="1206500"/>
          </a:xfrm>
          <a:prstGeom prst="roundRect">
            <a:avLst>
              <a:gd name="adj" fmla="val 8421"/>
            </a:avLst>
          </a:prstGeom>
          <a:solidFill>
            <a:srgbClr val="0B1220"/>
          </a:solidFill>
          <a:ln/>
        </p:spPr>
      </p:sp>
      <p:sp>
        <p:nvSpPr>
          <p:cNvPr id="27" name="Text 24"/>
          <p:cNvSpPr txBox="1"/>
          <p:nvPr/>
        </p:nvSpPr>
        <p:spPr>
          <a:xfrm>
            <a:off x="990600" y="4318000"/>
            <a:ext cx="2190750" cy="292100"/>
          </a:xfrm>
          <a:prstGeom prst="rect">
            <a:avLst/>
          </a:prstGeom>
          <a:noFill/>
          <a:ln/>
        </p:spPr>
        <p:txBody>
          <a:bodyPr wrap="square" lIns="0" tIns="0" rIns="0" bIns="0" rtlCol="0" anchor="t"/>
          <a:lstStyle/>
          <a:p>
            <a:pPr algn="l" indent="0" marL="0">
              <a:lnSpc>
                <a:spcPct val="115000"/>
              </a:lnSpc>
              <a:buNone/>
            </a:pPr>
            <a:r>
              <a:rPr lang="en-US" sz="1600" b="1" dirty="0">
                <a:solidFill>
                  <a:srgbClr val="F2F6FA"/>
                </a:solidFill>
                <a:latin typeface="Arial" pitchFamily="34" charset="0"/>
                <a:ea typeface="Arial" pitchFamily="34" charset="-122"/>
                <a:cs typeface="Arial" pitchFamily="34" charset="-120"/>
              </a:rPr>
              <a:t>Project</a:t>
            </a:r>
            <a:endParaRPr lang="en-US" sz="1600" dirty="0"/>
          </a:p>
        </p:txBody>
      </p:sp>
      <p:sp>
        <p:nvSpPr>
          <p:cNvPr id="28" name="Text 25"/>
          <p:cNvSpPr txBox="1"/>
          <p:nvPr/>
        </p:nvSpPr>
        <p:spPr>
          <a:xfrm>
            <a:off x="990600" y="4711700"/>
            <a:ext cx="2190750" cy="508000"/>
          </a:xfrm>
          <a:prstGeom prst="rect">
            <a:avLst/>
          </a:prstGeom>
          <a:noFill/>
          <a:ln/>
        </p:spPr>
        <p:txBody>
          <a:bodyPr wrap="square" lIns="0" tIns="0" rIns="0" bIns="0" rtlCol="0" anchor="t"/>
          <a:lstStyle/>
          <a:p>
            <a:pPr algn="l" indent="0" marL="0">
              <a:lnSpc>
                <a:spcPct val="125000"/>
              </a:lnSpc>
              <a:buNone/>
            </a:pPr>
            <a:r>
              <a:rPr lang="en-US" sz="1200" dirty="0">
                <a:solidFill>
                  <a:srgbClr val="B8C4D6"/>
                </a:solidFill>
                <a:latin typeface="Arial" pitchFamily="34" charset="0"/>
                <a:ea typeface="Arial" pitchFamily="34" charset="-122"/>
                <a:cs typeface="Arial" pitchFamily="34" charset="-120"/>
              </a:rPr>
              <a:t>Fixed-scope VAPT, audits or builds</a:t>
            </a:r>
            <a:endParaRPr lang="en-US" sz="1200" dirty="0"/>
          </a:p>
        </p:txBody>
      </p:sp>
      <p:sp>
        <p:nvSpPr>
          <p:cNvPr id="29" name="Shape 26"/>
          <p:cNvSpPr/>
          <p:nvPr/>
        </p:nvSpPr>
        <p:spPr>
          <a:xfrm>
            <a:off x="3486150" y="4140200"/>
            <a:ext cx="2546350" cy="1206500"/>
          </a:xfrm>
          <a:prstGeom prst="roundRect">
            <a:avLst>
              <a:gd name="adj" fmla="val 8421"/>
            </a:avLst>
          </a:prstGeom>
          <a:solidFill>
            <a:srgbClr val="0B1220"/>
          </a:solidFill>
          <a:ln/>
        </p:spPr>
      </p:sp>
      <p:sp>
        <p:nvSpPr>
          <p:cNvPr id="30" name="Text 27"/>
          <p:cNvSpPr txBox="1"/>
          <p:nvPr/>
        </p:nvSpPr>
        <p:spPr>
          <a:xfrm>
            <a:off x="3663950" y="4318000"/>
            <a:ext cx="2190750" cy="292100"/>
          </a:xfrm>
          <a:prstGeom prst="rect">
            <a:avLst/>
          </a:prstGeom>
          <a:noFill/>
          <a:ln/>
        </p:spPr>
        <p:txBody>
          <a:bodyPr wrap="square" lIns="0" tIns="0" rIns="0" bIns="0" rtlCol="0" anchor="t"/>
          <a:lstStyle/>
          <a:p>
            <a:pPr algn="l" indent="0" marL="0">
              <a:lnSpc>
                <a:spcPct val="115000"/>
              </a:lnSpc>
              <a:buNone/>
            </a:pPr>
            <a:r>
              <a:rPr lang="en-US" sz="1600" b="1" dirty="0">
                <a:solidFill>
                  <a:srgbClr val="F2F6FA"/>
                </a:solidFill>
                <a:latin typeface="Arial" pitchFamily="34" charset="0"/>
                <a:ea typeface="Arial" pitchFamily="34" charset="-122"/>
                <a:cs typeface="Arial" pitchFamily="34" charset="-120"/>
              </a:rPr>
              <a:t>Managed</a:t>
            </a:r>
            <a:endParaRPr lang="en-US" sz="1600" dirty="0"/>
          </a:p>
        </p:txBody>
      </p:sp>
      <p:sp>
        <p:nvSpPr>
          <p:cNvPr id="31" name="Text 28"/>
          <p:cNvSpPr txBox="1"/>
          <p:nvPr/>
        </p:nvSpPr>
        <p:spPr>
          <a:xfrm>
            <a:off x="3663950" y="4711700"/>
            <a:ext cx="2190750" cy="508000"/>
          </a:xfrm>
          <a:prstGeom prst="rect">
            <a:avLst/>
          </a:prstGeom>
          <a:noFill/>
          <a:ln/>
        </p:spPr>
        <p:txBody>
          <a:bodyPr wrap="square" lIns="0" tIns="0" rIns="0" bIns="0" rtlCol="0" anchor="t"/>
          <a:lstStyle/>
          <a:p>
            <a:pPr algn="l" indent="0" marL="0">
              <a:lnSpc>
                <a:spcPct val="125000"/>
              </a:lnSpc>
              <a:buNone/>
            </a:pPr>
            <a:r>
              <a:rPr lang="en-US" sz="1200" dirty="0">
                <a:solidFill>
                  <a:srgbClr val="B8C4D6"/>
                </a:solidFill>
                <a:latin typeface="Arial" pitchFamily="34" charset="0"/>
                <a:ea typeface="Arial" pitchFamily="34" charset="-122"/>
                <a:cs typeface="Arial" pitchFamily="34" charset="-120"/>
              </a:rPr>
              <a:t>Monthly SOC, IAM or cloud ops</a:t>
            </a:r>
            <a:endParaRPr lang="en-US" sz="1200" dirty="0"/>
          </a:p>
        </p:txBody>
      </p:sp>
      <p:sp>
        <p:nvSpPr>
          <p:cNvPr id="32" name="Shape 29"/>
          <p:cNvSpPr/>
          <p:nvPr/>
        </p:nvSpPr>
        <p:spPr>
          <a:xfrm>
            <a:off x="6159500" y="4140200"/>
            <a:ext cx="2546350" cy="1206500"/>
          </a:xfrm>
          <a:prstGeom prst="roundRect">
            <a:avLst>
              <a:gd name="adj" fmla="val 8421"/>
            </a:avLst>
          </a:prstGeom>
          <a:solidFill>
            <a:srgbClr val="0B1220"/>
          </a:solidFill>
          <a:ln/>
        </p:spPr>
      </p:sp>
      <p:sp>
        <p:nvSpPr>
          <p:cNvPr id="33" name="Text 30"/>
          <p:cNvSpPr txBox="1"/>
          <p:nvPr/>
        </p:nvSpPr>
        <p:spPr>
          <a:xfrm>
            <a:off x="6337300" y="4318000"/>
            <a:ext cx="2190750" cy="292100"/>
          </a:xfrm>
          <a:prstGeom prst="rect">
            <a:avLst/>
          </a:prstGeom>
          <a:noFill/>
          <a:ln/>
        </p:spPr>
        <p:txBody>
          <a:bodyPr wrap="square" lIns="0" tIns="0" rIns="0" bIns="0" rtlCol="0" anchor="t"/>
          <a:lstStyle/>
          <a:p>
            <a:pPr algn="l" indent="0" marL="0">
              <a:lnSpc>
                <a:spcPct val="115000"/>
              </a:lnSpc>
              <a:buNone/>
            </a:pPr>
            <a:r>
              <a:rPr lang="en-US" sz="1600" b="1" dirty="0">
                <a:solidFill>
                  <a:srgbClr val="F2F6FA"/>
                </a:solidFill>
                <a:latin typeface="Arial" pitchFamily="34" charset="0"/>
                <a:ea typeface="Arial" pitchFamily="34" charset="-122"/>
                <a:cs typeface="Arial" pitchFamily="34" charset="-120"/>
              </a:rPr>
              <a:t>Advisory</a:t>
            </a:r>
            <a:endParaRPr lang="en-US" sz="1600" dirty="0"/>
          </a:p>
        </p:txBody>
      </p:sp>
      <p:sp>
        <p:nvSpPr>
          <p:cNvPr id="34" name="Text 31"/>
          <p:cNvSpPr txBox="1"/>
          <p:nvPr/>
        </p:nvSpPr>
        <p:spPr>
          <a:xfrm>
            <a:off x="6337300" y="4711700"/>
            <a:ext cx="2190750" cy="508000"/>
          </a:xfrm>
          <a:prstGeom prst="rect">
            <a:avLst/>
          </a:prstGeom>
          <a:noFill/>
          <a:ln/>
        </p:spPr>
        <p:txBody>
          <a:bodyPr wrap="square" lIns="0" tIns="0" rIns="0" bIns="0" rtlCol="0" anchor="t"/>
          <a:lstStyle/>
          <a:p>
            <a:pPr algn="l" indent="0" marL="0">
              <a:lnSpc>
                <a:spcPct val="125000"/>
              </a:lnSpc>
              <a:buNone/>
            </a:pPr>
            <a:r>
              <a:rPr lang="en-US" sz="1200" dirty="0">
                <a:solidFill>
                  <a:srgbClr val="B8C4D6"/>
                </a:solidFill>
                <a:latin typeface="Arial" pitchFamily="34" charset="0"/>
                <a:ea typeface="Arial" pitchFamily="34" charset="-122"/>
                <a:cs typeface="Arial" pitchFamily="34" charset="-120"/>
              </a:rPr>
              <a:t>vCISO and compliance retainers</a:t>
            </a:r>
            <a:endParaRPr lang="en-US" sz="1200" dirty="0"/>
          </a:p>
        </p:txBody>
      </p:sp>
      <p:sp>
        <p:nvSpPr>
          <p:cNvPr id="35" name="Shape 32"/>
          <p:cNvSpPr/>
          <p:nvPr/>
        </p:nvSpPr>
        <p:spPr>
          <a:xfrm>
            <a:off x="8832850" y="4140200"/>
            <a:ext cx="2546350" cy="1206500"/>
          </a:xfrm>
          <a:prstGeom prst="roundRect">
            <a:avLst>
              <a:gd name="adj" fmla="val 8421"/>
            </a:avLst>
          </a:prstGeom>
          <a:solidFill>
            <a:srgbClr val="0B1220"/>
          </a:solidFill>
          <a:ln/>
        </p:spPr>
      </p:sp>
      <p:sp>
        <p:nvSpPr>
          <p:cNvPr id="36" name="Text 33"/>
          <p:cNvSpPr txBox="1"/>
          <p:nvPr/>
        </p:nvSpPr>
        <p:spPr>
          <a:xfrm>
            <a:off x="9010650" y="4318000"/>
            <a:ext cx="2190750" cy="292100"/>
          </a:xfrm>
          <a:prstGeom prst="rect">
            <a:avLst/>
          </a:prstGeom>
          <a:noFill/>
          <a:ln/>
        </p:spPr>
        <p:txBody>
          <a:bodyPr wrap="square" lIns="0" tIns="0" rIns="0" bIns="0" rtlCol="0" anchor="t"/>
          <a:lstStyle/>
          <a:p>
            <a:pPr algn="l" indent="0" marL="0">
              <a:lnSpc>
                <a:spcPct val="115000"/>
              </a:lnSpc>
              <a:buNone/>
            </a:pPr>
            <a:r>
              <a:rPr lang="en-US" sz="1600" b="1" dirty="0">
                <a:solidFill>
                  <a:srgbClr val="F2F6FA"/>
                </a:solidFill>
                <a:latin typeface="Arial" pitchFamily="34" charset="0"/>
                <a:ea typeface="Arial" pitchFamily="34" charset="-122"/>
                <a:cs typeface="Arial" pitchFamily="34" charset="-120"/>
              </a:rPr>
              <a:t>Dedicated</a:t>
            </a:r>
            <a:endParaRPr lang="en-US" sz="1600" dirty="0"/>
          </a:p>
        </p:txBody>
      </p:sp>
      <p:sp>
        <p:nvSpPr>
          <p:cNvPr id="37" name="Text 34"/>
          <p:cNvSpPr txBox="1"/>
          <p:nvPr/>
        </p:nvSpPr>
        <p:spPr>
          <a:xfrm>
            <a:off x="9010650" y="4711700"/>
            <a:ext cx="2190750" cy="508000"/>
          </a:xfrm>
          <a:prstGeom prst="rect">
            <a:avLst/>
          </a:prstGeom>
          <a:noFill/>
          <a:ln/>
        </p:spPr>
        <p:txBody>
          <a:bodyPr wrap="square" lIns="0" tIns="0" rIns="0" bIns="0" rtlCol="0" anchor="t"/>
          <a:lstStyle/>
          <a:p>
            <a:pPr algn="l" indent="0" marL="0">
              <a:lnSpc>
                <a:spcPct val="125000"/>
              </a:lnSpc>
              <a:buNone/>
            </a:pPr>
            <a:r>
              <a:rPr lang="en-US" sz="1200" dirty="0">
                <a:solidFill>
                  <a:srgbClr val="B8C4D6"/>
                </a:solidFill>
                <a:latin typeface="Arial" pitchFamily="34" charset="0"/>
                <a:ea typeface="Arial" pitchFamily="34" charset="-122"/>
                <a:cs typeface="Arial" pitchFamily="34" charset="-120"/>
              </a:rPr>
              <a:t>An embedded engineering pod</a:t>
            </a:r>
            <a:endParaRPr lang="en-US" sz="1200" dirty="0"/>
          </a:p>
        </p:txBody>
      </p:sp>
      <p:sp>
        <p:nvSpPr>
          <p:cNvPr id="38" name="Shape 35"/>
          <p:cNvSpPr/>
          <p:nvPr/>
        </p:nvSpPr>
        <p:spPr>
          <a:xfrm>
            <a:off x="812800" y="6134100"/>
            <a:ext cx="10566400" cy="0"/>
          </a:xfrm>
          <a:prstGeom prst="line">
            <a:avLst/>
          </a:prstGeom>
          <a:noFill/>
          <a:ln w="9525">
            <a:solidFill>
              <a:srgbClr val="D5DDE6"/>
            </a:solidFill>
            <a:prstDash val="solid"/>
          </a:ln>
        </p:spPr>
      </p:sp>
      <p:sp>
        <p:nvSpPr>
          <p:cNvPr id="39" name="Text 36"/>
          <p:cNvSpPr txBox="1"/>
          <p:nvPr/>
        </p:nvSpPr>
        <p:spPr>
          <a:xfrm>
            <a:off x="812800" y="6261100"/>
            <a:ext cx="5080000" cy="228600"/>
          </a:xfrm>
          <a:prstGeom prst="rect">
            <a:avLst/>
          </a:prstGeom>
          <a:noFill/>
          <a:ln/>
        </p:spPr>
        <p:txBody>
          <a:bodyPr wrap="square" lIns="0" tIns="0" rIns="0" bIns="0" rtlCol="0" anchor="t"/>
          <a:lstStyle/>
          <a:p>
            <a:pPr algn="l" indent="0" marL="0">
              <a:lnSpc>
                <a:spcPct val="115000"/>
              </a:lnSpc>
              <a:buNone/>
            </a:pPr>
            <a:r>
              <a:rPr lang="en-US" sz="1200" spc="150" kern="0" dirty="0">
                <a:solidFill>
                  <a:srgbClr val="5B6A7E"/>
                </a:solidFill>
                <a:latin typeface="Consolas" pitchFamily="34" charset="0"/>
                <a:ea typeface="Consolas" pitchFamily="34" charset="-122"/>
                <a:cs typeface="Consolas" pitchFamily="34" charset="-120"/>
              </a:rPr>
              <a:t>AMPLIFLY INNOVATIONS × HOME OF CYBER</a:t>
            </a:r>
            <a:endParaRPr lang="en-US" sz="1200" dirty="0"/>
          </a:p>
        </p:txBody>
      </p:sp>
      <p:sp>
        <p:nvSpPr>
          <p:cNvPr id="40" name="Text 37"/>
          <p:cNvSpPr txBox="1"/>
          <p:nvPr/>
        </p:nvSpPr>
        <p:spPr>
          <a:xfrm>
            <a:off x="5080000" y="6261100"/>
            <a:ext cx="4445000" cy="228600"/>
          </a:xfrm>
          <a:prstGeom prst="rect">
            <a:avLst/>
          </a:prstGeom>
          <a:noFill/>
          <a:ln/>
        </p:spPr>
        <p:txBody>
          <a:bodyPr wrap="square" lIns="0" tIns="0" rIns="0" bIns="0" rtlCol="0" anchor="t"/>
          <a:lstStyle/>
          <a:p>
            <a:pPr algn="ctr" indent="0" marL="0">
              <a:lnSpc>
                <a:spcPct val="115000"/>
              </a:lnSpc>
              <a:buNone/>
            </a:pPr>
            <a:r>
              <a:rPr lang="en-US" sz="1200" dirty="0">
                <a:solidFill>
                  <a:srgbClr val="5B6A7E"/>
                </a:solidFill>
                <a:latin typeface="Consolas" pitchFamily="34" charset="0"/>
                <a:ea typeface="Consolas" pitchFamily="34" charset="-122"/>
                <a:cs typeface="Consolas" pitchFamily="34" charset="-120"/>
              </a:rPr>
              <a:t>homeofcyber.com  |  ampliflytech.com</a:t>
            </a:r>
            <a:endParaRPr lang="en-US" sz="1200" dirty="0"/>
          </a:p>
        </p:txBody>
      </p:sp>
      <p:sp>
        <p:nvSpPr>
          <p:cNvPr id="41" name="Text 38"/>
          <p:cNvSpPr txBox="1"/>
          <p:nvPr/>
        </p:nvSpPr>
        <p:spPr>
          <a:xfrm>
            <a:off x="10109200" y="6261100"/>
            <a:ext cx="1270000" cy="228600"/>
          </a:xfrm>
          <a:prstGeom prst="rect">
            <a:avLst/>
          </a:prstGeom>
          <a:noFill/>
          <a:ln/>
        </p:spPr>
        <p:txBody>
          <a:bodyPr wrap="square" lIns="0" tIns="0" rIns="0" bIns="0" rtlCol="0" anchor="t"/>
          <a:lstStyle/>
          <a:p>
            <a:pPr algn="r" indent="0" marL="0">
              <a:lnSpc>
                <a:spcPct val="115000"/>
              </a:lnSpc>
              <a:buNone/>
            </a:pPr>
            <a:r>
              <a:rPr lang="en-US" sz="1200" dirty="0">
                <a:solidFill>
                  <a:srgbClr val="0E7490"/>
                </a:solidFill>
                <a:latin typeface="Consolas" pitchFamily="34" charset="0"/>
                <a:ea typeface="Consolas" pitchFamily="34" charset="-122"/>
                <a:cs typeface="Consolas" pitchFamily="34" charset="-120"/>
              </a:rPr>
              <a:t>16 / 19</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22D3EE"/>
        </a:solidFill>
      </p:bgPr>
    </p:bg>
    <p:spTree>
      <p:nvGrpSpPr>
        <p:cNvPr id="1" name=""/>
        <p:cNvGrpSpPr/>
        <p:nvPr/>
      </p:nvGrpSpPr>
      <p:grpSpPr>
        <a:xfrm>
          <a:off x="0" y="0"/>
          <a:ext cx="0" cy="0"/>
          <a:chOff x="0" y="0"/>
          <a:chExt cx="0" cy="0"/>
        </a:xfrm>
      </p:grpSpPr>
      <p:sp>
        <p:nvSpPr>
          <p:cNvPr id="3" name="Text 0"/>
          <p:cNvSpPr txBox="1"/>
          <p:nvPr/>
        </p:nvSpPr>
        <p:spPr>
          <a:xfrm>
            <a:off x="812800" y="812800"/>
            <a:ext cx="10566400" cy="254000"/>
          </a:xfrm>
          <a:prstGeom prst="rect">
            <a:avLst/>
          </a:prstGeom>
          <a:noFill/>
          <a:ln/>
        </p:spPr>
        <p:txBody>
          <a:bodyPr wrap="square" lIns="0" tIns="0" rIns="0" bIns="0" rtlCol="0" anchor="t"/>
          <a:lstStyle/>
          <a:p>
            <a:pPr algn="l" indent="0" marL="0">
              <a:lnSpc>
                <a:spcPct val="115000"/>
              </a:lnSpc>
              <a:buNone/>
            </a:pPr>
            <a:r>
              <a:rPr lang="en-US" sz="1200" spc="300" kern="0" dirty="0">
                <a:solidFill>
                  <a:srgbClr val="0B1220"/>
                </a:solidFill>
                <a:latin typeface="Consolas" pitchFamily="34" charset="0"/>
                <a:ea typeface="Consolas" pitchFamily="34" charset="-122"/>
                <a:cs typeface="Consolas" pitchFamily="34" charset="-120"/>
              </a:rPr>
              <a:t>WHY HOME OF CYBER</a:t>
            </a:r>
            <a:endParaRPr lang="en-US" sz="1200" dirty="0"/>
          </a:p>
        </p:txBody>
      </p:sp>
      <p:sp>
        <p:nvSpPr>
          <p:cNvPr id="4" name="Text 1"/>
          <p:cNvSpPr txBox="1"/>
          <p:nvPr/>
        </p:nvSpPr>
        <p:spPr>
          <a:xfrm>
            <a:off x="812800" y="1460500"/>
            <a:ext cx="9525000" cy="1778000"/>
          </a:xfrm>
          <a:prstGeom prst="rect">
            <a:avLst/>
          </a:prstGeom>
          <a:noFill/>
          <a:ln/>
        </p:spPr>
        <p:txBody>
          <a:bodyPr wrap="square" lIns="0" tIns="0" rIns="0" bIns="0" rtlCol="0" anchor="t"/>
          <a:lstStyle/>
          <a:p>
            <a:pPr algn="l" indent="0" marL="0">
              <a:lnSpc>
                <a:spcPct val="100000"/>
              </a:lnSpc>
              <a:buNone/>
            </a:pPr>
            <a:r>
              <a:rPr lang="en-US" sz="6000" b="1" dirty="0">
                <a:solidFill>
                  <a:srgbClr val="0B1220"/>
                </a:solidFill>
                <a:latin typeface="Arial" pitchFamily="34" charset="0"/>
                <a:ea typeface="Arial" pitchFamily="34" charset="-122"/>
                <a:cs typeface="Arial" pitchFamily="34" charset="-120"/>
              </a:rPr>
              <a:t>One partner to defend, test and build.</a:t>
            </a:r>
            <a:endParaRPr lang="en-US" sz="6000" dirty="0"/>
          </a:p>
        </p:txBody>
      </p:sp>
      <p:sp>
        <p:nvSpPr>
          <p:cNvPr id="5" name="Shape 2"/>
          <p:cNvSpPr/>
          <p:nvPr/>
        </p:nvSpPr>
        <p:spPr>
          <a:xfrm>
            <a:off x="812800" y="4064000"/>
            <a:ext cx="2527300" cy="0"/>
          </a:xfrm>
          <a:prstGeom prst="line">
            <a:avLst/>
          </a:prstGeom>
          <a:noFill/>
          <a:ln w="25400">
            <a:solidFill>
              <a:srgbClr val="0B1220"/>
            </a:solidFill>
            <a:prstDash val="solid"/>
          </a:ln>
        </p:spPr>
      </p:sp>
      <p:sp>
        <p:nvSpPr>
          <p:cNvPr id="6" name="Text 3"/>
          <p:cNvSpPr txBox="1"/>
          <p:nvPr/>
        </p:nvSpPr>
        <p:spPr>
          <a:xfrm>
            <a:off x="812800" y="4216400"/>
            <a:ext cx="2527300" cy="292100"/>
          </a:xfrm>
          <a:prstGeom prst="rect">
            <a:avLst/>
          </a:prstGeom>
          <a:noFill/>
          <a:ln/>
        </p:spPr>
        <p:txBody>
          <a:bodyPr wrap="square" lIns="0" tIns="0" rIns="0" bIns="0" rtlCol="0" anchor="t"/>
          <a:lstStyle/>
          <a:p>
            <a:pPr algn="l" indent="0" marL="0">
              <a:lnSpc>
                <a:spcPct val="115000"/>
              </a:lnSpc>
              <a:buNone/>
            </a:pPr>
            <a:r>
              <a:rPr lang="en-US" sz="1600" b="1" dirty="0">
                <a:solidFill>
                  <a:srgbClr val="0B1220"/>
                </a:solidFill>
                <a:latin typeface="Arial" pitchFamily="34" charset="0"/>
                <a:ea typeface="Arial" pitchFamily="34" charset="-122"/>
                <a:cs typeface="Arial" pitchFamily="34" charset="-120"/>
              </a:rPr>
              <a:t>Security-first builds</a:t>
            </a:r>
            <a:endParaRPr lang="en-US" sz="1600" dirty="0"/>
          </a:p>
        </p:txBody>
      </p:sp>
      <p:sp>
        <p:nvSpPr>
          <p:cNvPr id="7" name="Text 4"/>
          <p:cNvSpPr txBox="1"/>
          <p:nvPr/>
        </p:nvSpPr>
        <p:spPr>
          <a:xfrm>
            <a:off x="812800" y="4572000"/>
            <a:ext cx="2527300" cy="698500"/>
          </a:xfrm>
          <a:prstGeom prst="rect">
            <a:avLst/>
          </a:prstGeom>
          <a:noFill/>
          <a:ln/>
        </p:spPr>
        <p:txBody>
          <a:bodyPr wrap="square" lIns="0" tIns="0" rIns="0" bIns="0" rtlCol="0" anchor="t"/>
          <a:lstStyle/>
          <a:p>
            <a:pPr algn="l" indent="0" marL="0">
              <a:lnSpc>
                <a:spcPct val="130000"/>
              </a:lnSpc>
              <a:buNone/>
            </a:pPr>
            <a:r>
              <a:rPr lang="en-US" sz="1200" dirty="0">
                <a:solidFill>
                  <a:srgbClr val="0F2A3A"/>
                </a:solidFill>
                <a:latin typeface="Arial" pitchFamily="34" charset="0"/>
                <a:ea typeface="Arial" pitchFamily="34" charset="-122"/>
                <a:cs typeface="Arial" pitchFamily="34" charset="-120"/>
              </a:rPr>
              <a:t>Everything we ship is tested by our own offensive team.</a:t>
            </a:r>
            <a:endParaRPr lang="en-US" sz="1200" dirty="0"/>
          </a:p>
        </p:txBody>
      </p:sp>
      <p:sp>
        <p:nvSpPr>
          <p:cNvPr id="8" name="Shape 5"/>
          <p:cNvSpPr/>
          <p:nvPr/>
        </p:nvSpPr>
        <p:spPr>
          <a:xfrm>
            <a:off x="3492500" y="4064000"/>
            <a:ext cx="2527300" cy="0"/>
          </a:xfrm>
          <a:prstGeom prst="line">
            <a:avLst/>
          </a:prstGeom>
          <a:noFill/>
          <a:ln w="25400">
            <a:solidFill>
              <a:srgbClr val="0B1220"/>
            </a:solidFill>
            <a:prstDash val="solid"/>
          </a:ln>
        </p:spPr>
      </p:sp>
      <p:sp>
        <p:nvSpPr>
          <p:cNvPr id="9" name="Text 6"/>
          <p:cNvSpPr txBox="1"/>
          <p:nvPr/>
        </p:nvSpPr>
        <p:spPr>
          <a:xfrm>
            <a:off x="3492500" y="4216400"/>
            <a:ext cx="2527300" cy="292100"/>
          </a:xfrm>
          <a:prstGeom prst="rect">
            <a:avLst/>
          </a:prstGeom>
          <a:noFill/>
          <a:ln/>
        </p:spPr>
        <p:txBody>
          <a:bodyPr wrap="square" lIns="0" tIns="0" rIns="0" bIns="0" rtlCol="0" anchor="t"/>
          <a:lstStyle/>
          <a:p>
            <a:pPr algn="l" indent="0" marL="0">
              <a:lnSpc>
                <a:spcPct val="115000"/>
              </a:lnSpc>
              <a:buNone/>
            </a:pPr>
            <a:r>
              <a:rPr lang="en-US" sz="1600" b="1" dirty="0">
                <a:solidFill>
                  <a:srgbClr val="0B1220"/>
                </a:solidFill>
                <a:latin typeface="Arial" pitchFamily="34" charset="0"/>
                <a:ea typeface="Arial" pitchFamily="34" charset="-122"/>
                <a:cs typeface="Arial" pitchFamily="34" charset="-120"/>
              </a:rPr>
              <a:t>One accountable team</a:t>
            </a:r>
            <a:endParaRPr lang="en-US" sz="1600" dirty="0"/>
          </a:p>
        </p:txBody>
      </p:sp>
      <p:sp>
        <p:nvSpPr>
          <p:cNvPr id="10" name="Text 7"/>
          <p:cNvSpPr txBox="1"/>
          <p:nvPr/>
        </p:nvSpPr>
        <p:spPr>
          <a:xfrm>
            <a:off x="3492500" y="4572000"/>
            <a:ext cx="2527300" cy="698500"/>
          </a:xfrm>
          <a:prstGeom prst="rect">
            <a:avLst/>
          </a:prstGeom>
          <a:noFill/>
          <a:ln/>
        </p:spPr>
        <p:txBody>
          <a:bodyPr wrap="square" lIns="0" tIns="0" rIns="0" bIns="0" rtlCol="0" anchor="t"/>
          <a:lstStyle/>
          <a:p>
            <a:pPr algn="l" indent="0" marL="0">
              <a:lnSpc>
                <a:spcPct val="130000"/>
              </a:lnSpc>
              <a:buNone/>
            </a:pPr>
            <a:r>
              <a:rPr lang="en-US" sz="1200" dirty="0">
                <a:solidFill>
                  <a:srgbClr val="0F2A3A"/>
                </a:solidFill>
                <a:latin typeface="Arial" pitchFamily="34" charset="0"/>
                <a:ea typeface="Arial" pitchFamily="34" charset="-122"/>
                <a:cs typeface="Arial" pitchFamily="34" charset="-120"/>
              </a:rPr>
              <a:t>One contract and one point of contact, with no gaps between vendors.</a:t>
            </a:r>
            <a:endParaRPr lang="en-US" sz="1200" dirty="0"/>
          </a:p>
        </p:txBody>
      </p:sp>
      <p:sp>
        <p:nvSpPr>
          <p:cNvPr id="11" name="Shape 8"/>
          <p:cNvSpPr/>
          <p:nvPr/>
        </p:nvSpPr>
        <p:spPr>
          <a:xfrm>
            <a:off x="6172200" y="4064000"/>
            <a:ext cx="2527300" cy="0"/>
          </a:xfrm>
          <a:prstGeom prst="line">
            <a:avLst/>
          </a:prstGeom>
          <a:noFill/>
          <a:ln w="25400">
            <a:solidFill>
              <a:srgbClr val="0B1220"/>
            </a:solidFill>
            <a:prstDash val="solid"/>
          </a:ln>
        </p:spPr>
      </p:sp>
      <p:sp>
        <p:nvSpPr>
          <p:cNvPr id="12" name="Text 9"/>
          <p:cNvSpPr txBox="1"/>
          <p:nvPr/>
        </p:nvSpPr>
        <p:spPr>
          <a:xfrm>
            <a:off x="6172200" y="4216400"/>
            <a:ext cx="2527300" cy="292100"/>
          </a:xfrm>
          <a:prstGeom prst="rect">
            <a:avLst/>
          </a:prstGeom>
          <a:noFill/>
          <a:ln/>
        </p:spPr>
        <p:txBody>
          <a:bodyPr wrap="square" lIns="0" tIns="0" rIns="0" bIns="0" rtlCol="0" anchor="t"/>
          <a:lstStyle/>
          <a:p>
            <a:pPr algn="l" indent="0" marL="0">
              <a:lnSpc>
                <a:spcPct val="115000"/>
              </a:lnSpc>
              <a:buNone/>
            </a:pPr>
            <a:r>
              <a:rPr lang="en-US" sz="1600" b="1" dirty="0">
                <a:solidFill>
                  <a:srgbClr val="0B1220"/>
                </a:solidFill>
                <a:latin typeface="Arial" pitchFamily="34" charset="0"/>
                <a:ea typeface="Arial" pitchFamily="34" charset="-122"/>
                <a:cs typeface="Arial" pitchFamily="34" charset="-120"/>
              </a:rPr>
              <a:t>India-ready compliance</a:t>
            </a:r>
            <a:endParaRPr lang="en-US" sz="1600" dirty="0"/>
          </a:p>
        </p:txBody>
      </p:sp>
      <p:sp>
        <p:nvSpPr>
          <p:cNvPr id="13" name="Text 10"/>
          <p:cNvSpPr txBox="1"/>
          <p:nvPr/>
        </p:nvSpPr>
        <p:spPr>
          <a:xfrm>
            <a:off x="6172200" y="4572000"/>
            <a:ext cx="2527300" cy="698500"/>
          </a:xfrm>
          <a:prstGeom prst="rect">
            <a:avLst/>
          </a:prstGeom>
          <a:noFill/>
          <a:ln/>
        </p:spPr>
        <p:txBody>
          <a:bodyPr wrap="square" lIns="0" tIns="0" rIns="0" bIns="0" rtlCol="0" anchor="t"/>
          <a:lstStyle/>
          <a:p>
            <a:pPr algn="l" indent="0" marL="0">
              <a:lnSpc>
                <a:spcPct val="130000"/>
              </a:lnSpc>
              <a:buNone/>
            </a:pPr>
            <a:r>
              <a:rPr lang="en-US" sz="1200" dirty="0">
                <a:solidFill>
                  <a:srgbClr val="0F2A3A"/>
                </a:solidFill>
                <a:latin typeface="Arial" pitchFamily="34" charset="0"/>
                <a:ea typeface="Arial" pitchFamily="34" charset="-122"/>
                <a:cs typeface="Arial" pitchFamily="34" charset="-120"/>
              </a:rPr>
              <a:t>DPDP, CERT‑In, RBI and SEBI built into every engagement.</a:t>
            </a:r>
            <a:endParaRPr lang="en-US" sz="1200" dirty="0"/>
          </a:p>
        </p:txBody>
      </p:sp>
      <p:sp>
        <p:nvSpPr>
          <p:cNvPr id="14" name="Shape 11"/>
          <p:cNvSpPr/>
          <p:nvPr/>
        </p:nvSpPr>
        <p:spPr>
          <a:xfrm>
            <a:off x="8851900" y="4064000"/>
            <a:ext cx="2527300" cy="0"/>
          </a:xfrm>
          <a:prstGeom prst="line">
            <a:avLst/>
          </a:prstGeom>
          <a:noFill/>
          <a:ln w="25400">
            <a:solidFill>
              <a:srgbClr val="0B1220"/>
            </a:solidFill>
            <a:prstDash val="solid"/>
          </a:ln>
        </p:spPr>
      </p:sp>
      <p:sp>
        <p:nvSpPr>
          <p:cNvPr id="15" name="Text 12"/>
          <p:cNvSpPr txBox="1"/>
          <p:nvPr/>
        </p:nvSpPr>
        <p:spPr>
          <a:xfrm>
            <a:off x="8851900" y="4216400"/>
            <a:ext cx="2527300" cy="292100"/>
          </a:xfrm>
          <a:prstGeom prst="rect">
            <a:avLst/>
          </a:prstGeom>
          <a:noFill/>
          <a:ln/>
        </p:spPr>
        <p:txBody>
          <a:bodyPr wrap="square" lIns="0" tIns="0" rIns="0" bIns="0" rtlCol="0" anchor="t"/>
          <a:lstStyle/>
          <a:p>
            <a:pPr algn="l" indent="0" marL="0">
              <a:lnSpc>
                <a:spcPct val="115000"/>
              </a:lnSpc>
              <a:buNone/>
            </a:pPr>
            <a:r>
              <a:rPr lang="en-US" sz="1600" b="1" dirty="0">
                <a:solidFill>
                  <a:srgbClr val="0B1220"/>
                </a:solidFill>
                <a:latin typeface="Arial" pitchFamily="34" charset="0"/>
                <a:ea typeface="Arial" pitchFamily="34" charset="-122"/>
                <a:cs typeface="Arial" pitchFamily="34" charset="-120"/>
              </a:rPr>
              <a:t>Talent on tap</a:t>
            </a:r>
            <a:endParaRPr lang="en-US" sz="1600" dirty="0"/>
          </a:p>
        </p:txBody>
      </p:sp>
      <p:sp>
        <p:nvSpPr>
          <p:cNvPr id="16" name="Text 13"/>
          <p:cNvSpPr txBox="1"/>
          <p:nvPr/>
        </p:nvSpPr>
        <p:spPr>
          <a:xfrm>
            <a:off x="8851900" y="4572000"/>
            <a:ext cx="2527300" cy="698500"/>
          </a:xfrm>
          <a:prstGeom prst="rect">
            <a:avLst/>
          </a:prstGeom>
          <a:noFill/>
          <a:ln/>
        </p:spPr>
        <p:txBody>
          <a:bodyPr wrap="square" lIns="0" tIns="0" rIns="0" bIns="0" rtlCol="0" anchor="t"/>
          <a:lstStyle/>
          <a:p>
            <a:pPr algn="l" indent="0" marL="0">
              <a:lnSpc>
                <a:spcPct val="130000"/>
              </a:lnSpc>
              <a:buNone/>
            </a:pPr>
            <a:r>
              <a:rPr lang="en-US" sz="1200" dirty="0">
                <a:solidFill>
                  <a:srgbClr val="0F2A3A"/>
                </a:solidFill>
                <a:latin typeface="Arial" pitchFamily="34" charset="0"/>
                <a:ea typeface="Arial" pitchFamily="34" charset="-122"/>
                <a:cs typeface="Arial" pitchFamily="34" charset="-120"/>
              </a:rPr>
              <a:t>Our Academy trains the analysts who staff your programs.</a:t>
            </a:r>
            <a:endParaRPr lang="en-US" sz="1200" dirty="0"/>
          </a:p>
        </p:txBody>
      </p:sp>
      <p:sp>
        <p:nvSpPr>
          <p:cNvPr id="17" name="Shape 14"/>
          <p:cNvSpPr/>
          <p:nvPr/>
        </p:nvSpPr>
        <p:spPr>
          <a:xfrm>
            <a:off x="812800" y="6134100"/>
            <a:ext cx="10566400" cy="0"/>
          </a:xfrm>
          <a:prstGeom prst="line">
            <a:avLst/>
          </a:prstGeom>
          <a:noFill/>
          <a:ln w="9525">
            <a:solidFill>
              <a:srgbClr val="0E8FA6"/>
            </a:solidFill>
            <a:prstDash val="solid"/>
          </a:ln>
        </p:spPr>
      </p:sp>
      <p:sp>
        <p:nvSpPr>
          <p:cNvPr id="18" name="Text 15"/>
          <p:cNvSpPr txBox="1"/>
          <p:nvPr/>
        </p:nvSpPr>
        <p:spPr>
          <a:xfrm>
            <a:off x="812800" y="6261100"/>
            <a:ext cx="5080000" cy="228600"/>
          </a:xfrm>
          <a:prstGeom prst="rect">
            <a:avLst/>
          </a:prstGeom>
          <a:noFill/>
          <a:ln/>
        </p:spPr>
        <p:txBody>
          <a:bodyPr wrap="square" lIns="0" tIns="0" rIns="0" bIns="0" rtlCol="0" anchor="t"/>
          <a:lstStyle/>
          <a:p>
            <a:pPr algn="l" indent="0" marL="0">
              <a:lnSpc>
                <a:spcPct val="115000"/>
              </a:lnSpc>
              <a:buNone/>
            </a:pPr>
            <a:r>
              <a:rPr lang="en-US" sz="1200" spc="150" kern="0" dirty="0">
                <a:solidFill>
                  <a:srgbClr val="0B1220"/>
                </a:solidFill>
                <a:latin typeface="Consolas" pitchFamily="34" charset="0"/>
                <a:ea typeface="Consolas" pitchFamily="34" charset="-122"/>
                <a:cs typeface="Consolas" pitchFamily="34" charset="-120"/>
              </a:rPr>
              <a:t>AMPLIFLY INNOVATIONS × HOME OF CYBER</a:t>
            </a:r>
            <a:endParaRPr lang="en-US" sz="1200" dirty="0"/>
          </a:p>
        </p:txBody>
      </p:sp>
      <p:sp>
        <p:nvSpPr>
          <p:cNvPr id="19" name="Text 16"/>
          <p:cNvSpPr txBox="1"/>
          <p:nvPr/>
        </p:nvSpPr>
        <p:spPr>
          <a:xfrm>
            <a:off x="5080000" y="6261100"/>
            <a:ext cx="4445000" cy="228600"/>
          </a:xfrm>
          <a:prstGeom prst="rect">
            <a:avLst/>
          </a:prstGeom>
          <a:noFill/>
          <a:ln/>
        </p:spPr>
        <p:txBody>
          <a:bodyPr wrap="square" lIns="0" tIns="0" rIns="0" bIns="0" rtlCol="0" anchor="t"/>
          <a:lstStyle/>
          <a:p>
            <a:pPr algn="ctr" indent="0" marL="0">
              <a:lnSpc>
                <a:spcPct val="115000"/>
              </a:lnSpc>
              <a:buNone/>
            </a:pPr>
            <a:r>
              <a:rPr lang="en-US" sz="1200" dirty="0">
                <a:solidFill>
                  <a:srgbClr val="0B1220"/>
                </a:solidFill>
                <a:latin typeface="Consolas" pitchFamily="34" charset="0"/>
                <a:ea typeface="Consolas" pitchFamily="34" charset="-122"/>
                <a:cs typeface="Consolas" pitchFamily="34" charset="-120"/>
              </a:rPr>
              <a:t>homeofcyber.com  |  ampliflytech.com</a:t>
            </a:r>
            <a:endParaRPr lang="en-US" sz="1200" dirty="0"/>
          </a:p>
        </p:txBody>
      </p:sp>
      <p:sp>
        <p:nvSpPr>
          <p:cNvPr id="20" name="Text 17"/>
          <p:cNvSpPr txBox="1"/>
          <p:nvPr/>
        </p:nvSpPr>
        <p:spPr>
          <a:xfrm>
            <a:off x="10109200" y="6261100"/>
            <a:ext cx="1270000" cy="228600"/>
          </a:xfrm>
          <a:prstGeom prst="rect">
            <a:avLst/>
          </a:prstGeom>
          <a:noFill/>
          <a:ln/>
        </p:spPr>
        <p:txBody>
          <a:bodyPr wrap="square" lIns="0" tIns="0" rIns="0" bIns="0" rtlCol="0" anchor="t"/>
          <a:lstStyle/>
          <a:p>
            <a:pPr algn="r" indent="0" marL="0">
              <a:lnSpc>
                <a:spcPct val="115000"/>
              </a:lnSpc>
              <a:buNone/>
            </a:pPr>
            <a:r>
              <a:rPr lang="en-US" sz="1200" dirty="0">
                <a:solidFill>
                  <a:srgbClr val="0B1220"/>
                </a:solidFill>
                <a:latin typeface="Consolas" pitchFamily="34" charset="0"/>
                <a:ea typeface="Consolas" pitchFamily="34" charset="-122"/>
                <a:cs typeface="Consolas" pitchFamily="34" charset="-120"/>
              </a:rPr>
              <a:t>17 / 19</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B1220"/>
        </a:solidFill>
      </p:bgPr>
    </p:bg>
    <p:spTree>
      <p:nvGrpSpPr>
        <p:cNvPr id="1" name=""/>
        <p:cNvGrpSpPr/>
        <p:nvPr/>
      </p:nvGrpSpPr>
      <p:grpSpPr>
        <a:xfrm>
          <a:off x="0" y="0"/>
          <a:ext cx="0" cy="0"/>
          <a:chOff x="0" y="0"/>
          <a:chExt cx="0" cy="0"/>
        </a:xfrm>
      </p:grpSpPr>
      <p:sp>
        <p:nvSpPr>
          <p:cNvPr id="3" name="Text 0"/>
          <p:cNvSpPr txBox="1"/>
          <p:nvPr/>
        </p:nvSpPr>
        <p:spPr>
          <a:xfrm>
            <a:off x="812800" y="812800"/>
            <a:ext cx="10566400" cy="254000"/>
          </a:xfrm>
          <a:prstGeom prst="rect">
            <a:avLst/>
          </a:prstGeom>
          <a:noFill/>
          <a:ln/>
        </p:spPr>
        <p:txBody>
          <a:bodyPr wrap="square" lIns="0" tIns="0" rIns="0" bIns="0" rtlCol="0" anchor="t"/>
          <a:lstStyle/>
          <a:p>
            <a:pPr algn="l" indent="0" marL="0">
              <a:lnSpc>
                <a:spcPct val="115000"/>
              </a:lnSpc>
              <a:buNone/>
            </a:pPr>
            <a:r>
              <a:rPr lang="en-US" sz="1200" spc="300" kern="0" dirty="0">
                <a:solidFill>
                  <a:srgbClr val="22D3EE"/>
                </a:solidFill>
                <a:latin typeface="Consolas" pitchFamily="34" charset="0"/>
                <a:ea typeface="Consolas" pitchFamily="34" charset="-122"/>
                <a:cs typeface="Consolas" pitchFamily="34" charset="-120"/>
              </a:rPr>
              <a:t>CREDENTIALS</a:t>
            </a:r>
            <a:endParaRPr lang="en-US" sz="1200" dirty="0"/>
          </a:p>
        </p:txBody>
      </p:sp>
      <p:sp>
        <p:nvSpPr>
          <p:cNvPr id="4" name="Text 1"/>
          <p:cNvSpPr txBox="1"/>
          <p:nvPr/>
        </p:nvSpPr>
        <p:spPr>
          <a:xfrm>
            <a:off x="812800" y="1117600"/>
            <a:ext cx="10566400" cy="635000"/>
          </a:xfrm>
          <a:prstGeom prst="rect">
            <a:avLst/>
          </a:prstGeom>
          <a:noFill/>
          <a:ln/>
        </p:spPr>
        <p:txBody>
          <a:bodyPr wrap="square" lIns="0" tIns="0" rIns="0" bIns="0" rtlCol="0" anchor="t"/>
          <a:lstStyle/>
          <a:p>
            <a:pPr algn="l" indent="0" marL="0">
              <a:lnSpc>
                <a:spcPct val="105000"/>
              </a:lnSpc>
              <a:buNone/>
            </a:pPr>
            <a:r>
              <a:rPr lang="en-US" sz="3600" b="1" dirty="0">
                <a:solidFill>
                  <a:srgbClr val="F2F6FA"/>
                </a:solidFill>
                <a:latin typeface="Arial" pitchFamily="34" charset="0"/>
                <a:ea typeface="Arial" pitchFamily="34" charset="-122"/>
                <a:cs typeface="Arial" pitchFamily="34" charset="-120"/>
              </a:rPr>
              <a:t>Registered, recognised, accountable</a:t>
            </a:r>
            <a:endParaRPr lang="en-US" sz="3600" dirty="0"/>
          </a:p>
        </p:txBody>
      </p:sp>
      <p:sp>
        <p:nvSpPr>
          <p:cNvPr id="5" name="Shape 2"/>
          <p:cNvSpPr/>
          <p:nvPr/>
        </p:nvSpPr>
        <p:spPr>
          <a:xfrm>
            <a:off x="812800" y="2032000"/>
            <a:ext cx="3420533" cy="3429000"/>
          </a:xfrm>
          <a:prstGeom prst="roundRect">
            <a:avLst>
              <a:gd name="adj" fmla="val 3713"/>
            </a:avLst>
          </a:prstGeom>
          <a:solidFill>
            <a:srgbClr val="111A2E"/>
          </a:solidFill>
          <a:ln w="9525">
            <a:solidFill>
              <a:srgbClr val="1E2A44"/>
            </a:solidFill>
            <a:prstDash val="solid"/>
          </a:ln>
        </p:spPr>
      </p:sp>
      <p:pic>
        <p:nvPicPr>
          <p:cNvPr id="6" name="Image 0" descr="/private/tmp/claude-501/-Users-saikiran/ac7628c3-4612-4f8b-91c8-cde531ac311b/scratchpad/icons/Verified-22D3EE.png">    </p:cNvPr>
          <p:cNvPicPr>
            <a:picLocks noChangeAspect="1"/>
          </p:cNvPicPr>
          <p:nvPr/>
        </p:nvPicPr>
        <p:blipFill>
          <a:blip r:embed="rId1"/>
          <a:stretch>
            <a:fillRect/>
          </a:stretch>
        </p:blipFill>
        <p:spPr>
          <a:xfrm>
            <a:off x="1066800" y="2311400"/>
            <a:ext cx="355600" cy="355600"/>
          </a:xfrm>
          <a:prstGeom prst="rect">
            <a:avLst/>
          </a:prstGeom>
        </p:spPr>
      </p:pic>
      <p:sp>
        <p:nvSpPr>
          <p:cNvPr id="7" name="Text 3"/>
          <p:cNvSpPr txBox="1"/>
          <p:nvPr/>
        </p:nvSpPr>
        <p:spPr>
          <a:xfrm>
            <a:off x="1066800" y="2857500"/>
            <a:ext cx="2912533" cy="635000"/>
          </a:xfrm>
          <a:prstGeom prst="rect">
            <a:avLst/>
          </a:prstGeom>
          <a:noFill/>
          <a:ln/>
        </p:spPr>
        <p:txBody>
          <a:bodyPr wrap="square" lIns="0" tIns="0" rIns="0" bIns="0" rtlCol="0" anchor="t"/>
          <a:lstStyle/>
          <a:p>
            <a:pPr algn="l" indent="0" marL="0">
              <a:lnSpc>
                <a:spcPct val="110000"/>
              </a:lnSpc>
              <a:buNone/>
            </a:pPr>
            <a:r>
              <a:rPr lang="en-US" sz="1800" b="1" dirty="0">
                <a:solidFill>
                  <a:srgbClr val="F2F6FA"/>
                </a:solidFill>
                <a:latin typeface="Arial" pitchFamily="34" charset="0"/>
                <a:ea typeface="Arial" pitchFamily="34" charset="-122"/>
                <a:cs typeface="Arial" pitchFamily="34" charset="-120"/>
              </a:rPr>
              <a:t>Ministry of Corporate Affairs</a:t>
            </a:r>
            <a:endParaRPr lang="en-US" sz="1800" dirty="0"/>
          </a:p>
        </p:txBody>
      </p:sp>
      <p:sp>
        <p:nvSpPr>
          <p:cNvPr id="8" name="Text 4"/>
          <p:cNvSpPr txBox="1"/>
          <p:nvPr/>
        </p:nvSpPr>
        <p:spPr>
          <a:xfrm>
            <a:off x="1066800" y="3619500"/>
            <a:ext cx="2912533" cy="952500"/>
          </a:xfrm>
          <a:prstGeom prst="rect">
            <a:avLst/>
          </a:prstGeom>
          <a:noFill/>
          <a:ln/>
        </p:spPr>
        <p:txBody>
          <a:bodyPr wrap="square" lIns="0" tIns="0" rIns="0" bIns="0" rtlCol="0" anchor="t"/>
          <a:lstStyle/>
          <a:p>
            <a:pPr algn="l" indent="0" marL="0">
              <a:lnSpc>
                <a:spcPct val="130000"/>
              </a:lnSpc>
              <a:buNone/>
            </a:pPr>
            <a:r>
              <a:rPr lang="en-US" sz="1300" dirty="0">
                <a:solidFill>
                  <a:srgbClr val="B8C4D6"/>
                </a:solidFill>
                <a:latin typeface="Arial" pitchFamily="34" charset="0"/>
                <a:ea typeface="Arial" pitchFamily="34" charset="-122"/>
                <a:cs typeface="Arial" pitchFamily="34" charset="-120"/>
              </a:rPr>
              <a:t>Private limited company, incorporated 18 Aug 2026</a:t>
            </a:r>
            <a:endParaRPr lang="en-US" sz="1300" dirty="0"/>
          </a:p>
        </p:txBody>
      </p:sp>
      <p:sp>
        <p:nvSpPr>
          <p:cNvPr id="9" name="Text 5"/>
          <p:cNvSpPr txBox="1"/>
          <p:nvPr/>
        </p:nvSpPr>
        <p:spPr>
          <a:xfrm>
            <a:off x="1066800" y="4826000"/>
            <a:ext cx="2912533" cy="228600"/>
          </a:xfrm>
          <a:prstGeom prst="rect">
            <a:avLst/>
          </a:prstGeom>
          <a:noFill/>
          <a:ln/>
        </p:spPr>
        <p:txBody>
          <a:bodyPr wrap="square" lIns="0" tIns="0" rIns="0" bIns="0" rtlCol="0" anchor="t"/>
          <a:lstStyle/>
          <a:p>
            <a:pPr algn="l" indent="0" marL="0">
              <a:lnSpc>
                <a:spcPct val="115000"/>
              </a:lnSpc>
              <a:buNone/>
            </a:pPr>
            <a:r>
              <a:rPr lang="en-US" sz="1200" dirty="0">
                <a:solidFill>
                  <a:srgbClr val="9FE8F5"/>
                </a:solidFill>
                <a:latin typeface="Consolas" pitchFamily="34" charset="0"/>
                <a:ea typeface="Consolas" pitchFamily="34" charset="-122"/>
                <a:cs typeface="Consolas" pitchFamily="34" charset="-120"/>
              </a:rPr>
              <a:t>CIN U10799TS2026PTC221444</a:t>
            </a:r>
            <a:endParaRPr lang="en-US" sz="1200" dirty="0"/>
          </a:p>
        </p:txBody>
      </p:sp>
      <p:sp>
        <p:nvSpPr>
          <p:cNvPr id="10" name="Shape 6"/>
          <p:cNvSpPr/>
          <p:nvPr/>
        </p:nvSpPr>
        <p:spPr>
          <a:xfrm>
            <a:off x="4385733" y="2032000"/>
            <a:ext cx="3420533" cy="3429000"/>
          </a:xfrm>
          <a:prstGeom prst="roundRect">
            <a:avLst>
              <a:gd name="adj" fmla="val 3713"/>
            </a:avLst>
          </a:prstGeom>
          <a:solidFill>
            <a:srgbClr val="111A2E"/>
          </a:solidFill>
          <a:ln w="9525">
            <a:solidFill>
              <a:srgbClr val="1E2A44"/>
            </a:solidFill>
            <a:prstDash val="solid"/>
          </a:ln>
        </p:spPr>
      </p:sp>
      <p:pic>
        <p:nvPicPr>
          <p:cNvPr id="11" name="Image 1" descr="/private/tmp/claude-501/-Users-saikiran/ac7628c3-4612-4f8b-91c8-cde531ac311b/scratchpad/icons/Star-F5A524.png">    </p:cNvPr>
          <p:cNvPicPr>
            <a:picLocks noChangeAspect="1"/>
          </p:cNvPicPr>
          <p:nvPr/>
        </p:nvPicPr>
        <p:blipFill>
          <a:blip r:embed="rId2"/>
          <a:stretch>
            <a:fillRect/>
          </a:stretch>
        </p:blipFill>
        <p:spPr>
          <a:xfrm>
            <a:off x="4639733" y="2311400"/>
            <a:ext cx="355600" cy="355600"/>
          </a:xfrm>
          <a:prstGeom prst="rect">
            <a:avLst/>
          </a:prstGeom>
        </p:spPr>
      </p:pic>
      <p:sp>
        <p:nvSpPr>
          <p:cNvPr id="12" name="Text 7"/>
          <p:cNvSpPr txBox="1"/>
          <p:nvPr/>
        </p:nvSpPr>
        <p:spPr>
          <a:xfrm>
            <a:off x="4639733" y="2857500"/>
            <a:ext cx="2912533" cy="635000"/>
          </a:xfrm>
          <a:prstGeom prst="rect">
            <a:avLst/>
          </a:prstGeom>
          <a:noFill/>
          <a:ln/>
        </p:spPr>
        <p:txBody>
          <a:bodyPr wrap="square" lIns="0" tIns="0" rIns="0" bIns="0" rtlCol="0" anchor="t"/>
          <a:lstStyle/>
          <a:p>
            <a:pPr algn="l" indent="0" marL="0">
              <a:lnSpc>
                <a:spcPct val="110000"/>
              </a:lnSpc>
              <a:buNone/>
            </a:pPr>
            <a:r>
              <a:rPr lang="en-US" sz="1800" b="1" dirty="0">
                <a:solidFill>
                  <a:srgbClr val="F2F6FA"/>
                </a:solidFill>
                <a:latin typeface="Arial" pitchFamily="34" charset="0"/>
                <a:ea typeface="Arial" pitchFamily="34" charset="-122"/>
                <a:cs typeface="Arial" pitchFamily="34" charset="-120"/>
              </a:rPr>
              <a:t>DPIIT · Startup India</a:t>
            </a:r>
            <a:endParaRPr lang="en-US" sz="1800" dirty="0"/>
          </a:p>
        </p:txBody>
      </p:sp>
      <p:sp>
        <p:nvSpPr>
          <p:cNvPr id="13" name="Text 8"/>
          <p:cNvSpPr txBox="1"/>
          <p:nvPr/>
        </p:nvSpPr>
        <p:spPr>
          <a:xfrm>
            <a:off x="4639733" y="3619500"/>
            <a:ext cx="2912533" cy="952500"/>
          </a:xfrm>
          <a:prstGeom prst="rect">
            <a:avLst/>
          </a:prstGeom>
          <a:noFill/>
          <a:ln/>
        </p:spPr>
        <p:txBody>
          <a:bodyPr wrap="square" lIns="0" tIns="0" rIns="0" bIns="0" rtlCol="0" anchor="t"/>
          <a:lstStyle/>
          <a:p>
            <a:pPr algn="l" indent="0" marL="0">
              <a:lnSpc>
                <a:spcPct val="130000"/>
              </a:lnSpc>
              <a:buNone/>
            </a:pPr>
            <a:r>
              <a:rPr lang="en-US" sz="1300" dirty="0">
                <a:solidFill>
                  <a:srgbClr val="B8C4D6"/>
                </a:solidFill>
                <a:latin typeface="Arial" pitchFamily="34" charset="0"/>
                <a:ea typeface="Arial" pitchFamily="34" charset="-122"/>
                <a:cs typeface="Arial" pitchFamily="34" charset="-120"/>
              </a:rPr>
              <a:t>Recognised startup, valid through Aug 2036</a:t>
            </a:r>
            <a:endParaRPr lang="en-US" sz="1300" dirty="0"/>
          </a:p>
        </p:txBody>
      </p:sp>
      <p:sp>
        <p:nvSpPr>
          <p:cNvPr id="14" name="Text 9"/>
          <p:cNvSpPr txBox="1"/>
          <p:nvPr/>
        </p:nvSpPr>
        <p:spPr>
          <a:xfrm>
            <a:off x="4639733" y="4826000"/>
            <a:ext cx="2912533" cy="228600"/>
          </a:xfrm>
          <a:prstGeom prst="rect">
            <a:avLst/>
          </a:prstGeom>
          <a:noFill/>
          <a:ln/>
        </p:spPr>
        <p:txBody>
          <a:bodyPr wrap="square" lIns="0" tIns="0" rIns="0" bIns="0" rtlCol="0" anchor="t"/>
          <a:lstStyle/>
          <a:p>
            <a:pPr algn="l" indent="0" marL="0">
              <a:lnSpc>
                <a:spcPct val="115000"/>
              </a:lnSpc>
              <a:buNone/>
            </a:pPr>
            <a:r>
              <a:rPr lang="en-US" sz="1200" dirty="0">
                <a:solidFill>
                  <a:srgbClr val="FCD68A"/>
                </a:solidFill>
                <a:latin typeface="Consolas" pitchFamily="34" charset="0"/>
                <a:ea typeface="Consolas" pitchFamily="34" charset="-122"/>
                <a:cs typeface="Consolas" pitchFamily="34" charset="-120"/>
              </a:rPr>
              <a:t>Cert. DIPP284431</a:t>
            </a:r>
            <a:endParaRPr lang="en-US" sz="1200" dirty="0"/>
          </a:p>
        </p:txBody>
      </p:sp>
      <p:sp>
        <p:nvSpPr>
          <p:cNvPr id="15" name="Shape 10"/>
          <p:cNvSpPr/>
          <p:nvPr/>
        </p:nvSpPr>
        <p:spPr>
          <a:xfrm>
            <a:off x="7958667" y="2032000"/>
            <a:ext cx="3420533" cy="3429000"/>
          </a:xfrm>
          <a:prstGeom prst="roundRect">
            <a:avLst>
              <a:gd name="adj" fmla="val 3713"/>
            </a:avLst>
          </a:prstGeom>
          <a:solidFill>
            <a:srgbClr val="111A2E"/>
          </a:solidFill>
          <a:ln w="9525">
            <a:solidFill>
              <a:srgbClr val="1E2A44"/>
            </a:solidFill>
            <a:prstDash val="solid"/>
          </a:ln>
        </p:spPr>
      </p:sp>
      <p:pic>
        <p:nvPicPr>
          <p:cNvPr id="16" name="Image 2" descr="/private/tmp/claude-501/-Users-saikiran/ac7628c3-4612-4f8b-91c8-cde531ac311b/scratchpad/icons/Users-9FE8F5.png">    </p:cNvPr>
          <p:cNvPicPr>
            <a:picLocks noChangeAspect="1"/>
          </p:cNvPicPr>
          <p:nvPr/>
        </p:nvPicPr>
        <p:blipFill>
          <a:blip r:embed="rId3"/>
          <a:stretch>
            <a:fillRect/>
          </a:stretch>
        </p:blipFill>
        <p:spPr>
          <a:xfrm>
            <a:off x="8212667" y="2311400"/>
            <a:ext cx="355600" cy="355600"/>
          </a:xfrm>
          <a:prstGeom prst="rect">
            <a:avLst/>
          </a:prstGeom>
        </p:spPr>
      </p:pic>
      <p:sp>
        <p:nvSpPr>
          <p:cNvPr id="17" name="Text 11"/>
          <p:cNvSpPr txBox="1"/>
          <p:nvPr/>
        </p:nvSpPr>
        <p:spPr>
          <a:xfrm>
            <a:off x="8212667" y="2857500"/>
            <a:ext cx="2912533" cy="635000"/>
          </a:xfrm>
          <a:prstGeom prst="rect">
            <a:avLst/>
          </a:prstGeom>
          <a:noFill/>
          <a:ln/>
        </p:spPr>
        <p:txBody>
          <a:bodyPr wrap="square" lIns="0" tIns="0" rIns="0" bIns="0" rtlCol="0" anchor="t"/>
          <a:lstStyle/>
          <a:p>
            <a:pPr algn="l" indent="0" marL="0">
              <a:lnSpc>
                <a:spcPct val="110000"/>
              </a:lnSpc>
              <a:buNone/>
            </a:pPr>
            <a:r>
              <a:rPr lang="en-US" sz="1800" b="1" dirty="0">
                <a:solidFill>
                  <a:srgbClr val="F2F6FA"/>
                </a:solidFill>
                <a:latin typeface="Arial" pitchFamily="34" charset="0"/>
                <a:ea typeface="Arial" pitchFamily="34" charset="-122"/>
                <a:cs typeface="Arial" pitchFamily="34" charset="-120"/>
              </a:rPr>
              <a:t>One company, four brands</a:t>
            </a:r>
            <a:endParaRPr lang="en-US" sz="1800" dirty="0"/>
          </a:p>
        </p:txBody>
      </p:sp>
      <p:sp>
        <p:nvSpPr>
          <p:cNvPr id="18" name="Text 12"/>
          <p:cNvSpPr txBox="1"/>
          <p:nvPr/>
        </p:nvSpPr>
        <p:spPr>
          <a:xfrm>
            <a:off x="8212667" y="3619500"/>
            <a:ext cx="2912533" cy="952500"/>
          </a:xfrm>
          <a:prstGeom prst="rect">
            <a:avLst/>
          </a:prstGeom>
          <a:noFill/>
          <a:ln/>
        </p:spPr>
        <p:txBody>
          <a:bodyPr wrap="square" lIns="0" tIns="0" rIns="0" bIns="0" rtlCol="0" anchor="t"/>
          <a:lstStyle/>
          <a:p>
            <a:pPr algn="l" indent="0" marL="0">
              <a:lnSpc>
                <a:spcPct val="130000"/>
              </a:lnSpc>
              <a:buNone/>
            </a:pPr>
            <a:r>
              <a:rPr lang="en-US" sz="1300" dirty="0">
                <a:solidFill>
                  <a:srgbClr val="B8C4D6"/>
                </a:solidFill>
                <a:latin typeface="Arial" pitchFamily="34" charset="0"/>
                <a:ea typeface="Arial" pitchFamily="34" charset="-122"/>
                <a:cs typeface="Arial" pitchFamily="34" charset="-120"/>
              </a:rPr>
              <a:t>Erinsoft, Genboat, Home of Cyber and Amplifly all operate under this registration</a:t>
            </a:r>
            <a:endParaRPr lang="en-US" sz="1300" dirty="0"/>
          </a:p>
        </p:txBody>
      </p:sp>
      <p:sp>
        <p:nvSpPr>
          <p:cNvPr id="19" name="Text 13"/>
          <p:cNvSpPr txBox="1"/>
          <p:nvPr/>
        </p:nvSpPr>
        <p:spPr>
          <a:xfrm>
            <a:off x="8212667" y="4826000"/>
            <a:ext cx="2912533" cy="228600"/>
          </a:xfrm>
          <a:prstGeom prst="rect">
            <a:avLst/>
          </a:prstGeom>
          <a:noFill/>
          <a:ln/>
        </p:spPr>
        <p:txBody>
          <a:bodyPr wrap="square" lIns="0" tIns="0" rIns="0" bIns="0" rtlCol="0" anchor="t"/>
          <a:lstStyle/>
          <a:p>
            <a:pPr algn="l" indent="0" marL="0">
              <a:lnSpc>
                <a:spcPct val="115000"/>
              </a:lnSpc>
              <a:buNone/>
            </a:pPr>
            <a:r>
              <a:rPr lang="en-US" sz="1200" dirty="0">
                <a:solidFill>
                  <a:srgbClr val="9FE8F5"/>
                </a:solidFill>
                <a:latin typeface="Consolas" pitchFamily="34" charset="0"/>
                <a:ea typeface="Consolas" pitchFamily="34" charset="-122"/>
                <a:cs typeface="Consolas" pitchFamily="34" charset="-120"/>
              </a:rPr>
              <a:t>Somajiguda, Hyderabad</a:t>
            </a:r>
            <a:endParaRPr lang="en-US" sz="1200" dirty="0"/>
          </a:p>
        </p:txBody>
      </p:sp>
      <p:sp>
        <p:nvSpPr>
          <p:cNvPr id="20" name="Shape 14"/>
          <p:cNvSpPr/>
          <p:nvPr/>
        </p:nvSpPr>
        <p:spPr>
          <a:xfrm>
            <a:off x="812800" y="6134100"/>
            <a:ext cx="10566400" cy="0"/>
          </a:xfrm>
          <a:prstGeom prst="line">
            <a:avLst/>
          </a:prstGeom>
          <a:noFill/>
          <a:ln w="9525">
            <a:solidFill>
              <a:srgbClr val="1F2E48"/>
            </a:solidFill>
            <a:prstDash val="solid"/>
          </a:ln>
        </p:spPr>
      </p:sp>
      <p:sp>
        <p:nvSpPr>
          <p:cNvPr id="21" name="Text 15"/>
          <p:cNvSpPr txBox="1"/>
          <p:nvPr/>
        </p:nvSpPr>
        <p:spPr>
          <a:xfrm>
            <a:off x="812800" y="6261100"/>
            <a:ext cx="5080000" cy="228600"/>
          </a:xfrm>
          <a:prstGeom prst="rect">
            <a:avLst/>
          </a:prstGeom>
          <a:noFill/>
          <a:ln/>
        </p:spPr>
        <p:txBody>
          <a:bodyPr wrap="square" lIns="0" tIns="0" rIns="0" bIns="0" rtlCol="0" anchor="t"/>
          <a:lstStyle/>
          <a:p>
            <a:pPr algn="l" indent="0" marL="0">
              <a:lnSpc>
                <a:spcPct val="115000"/>
              </a:lnSpc>
              <a:buNone/>
            </a:pPr>
            <a:r>
              <a:rPr lang="en-US" sz="1200" spc="150" kern="0" dirty="0">
                <a:solidFill>
                  <a:srgbClr val="8494AD"/>
                </a:solidFill>
                <a:latin typeface="Consolas" pitchFamily="34" charset="0"/>
                <a:ea typeface="Consolas" pitchFamily="34" charset="-122"/>
                <a:cs typeface="Consolas" pitchFamily="34" charset="-120"/>
              </a:rPr>
              <a:t>AMPLIFLY INNOVATIONS × HOME OF CYBER</a:t>
            </a:r>
            <a:endParaRPr lang="en-US" sz="1200" dirty="0"/>
          </a:p>
        </p:txBody>
      </p:sp>
      <p:sp>
        <p:nvSpPr>
          <p:cNvPr id="22" name="Text 16"/>
          <p:cNvSpPr txBox="1"/>
          <p:nvPr/>
        </p:nvSpPr>
        <p:spPr>
          <a:xfrm>
            <a:off x="5080000" y="6261100"/>
            <a:ext cx="4445000" cy="228600"/>
          </a:xfrm>
          <a:prstGeom prst="rect">
            <a:avLst/>
          </a:prstGeom>
          <a:noFill/>
          <a:ln/>
        </p:spPr>
        <p:txBody>
          <a:bodyPr wrap="square" lIns="0" tIns="0" rIns="0" bIns="0" rtlCol="0" anchor="t"/>
          <a:lstStyle/>
          <a:p>
            <a:pPr algn="ctr" indent="0" marL="0">
              <a:lnSpc>
                <a:spcPct val="115000"/>
              </a:lnSpc>
              <a:buNone/>
            </a:pPr>
            <a:r>
              <a:rPr lang="en-US" sz="1200" dirty="0">
                <a:solidFill>
                  <a:srgbClr val="8494AD"/>
                </a:solidFill>
                <a:latin typeface="Consolas" pitchFamily="34" charset="0"/>
                <a:ea typeface="Consolas" pitchFamily="34" charset="-122"/>
                <a:cs typeface="Consolas" pitchFamily="34" charset="-120"/>
              </a:rPr>
              <a:t>homeofcyber.com  |  ampliflytech.com</a:t>
            </a:r>
            <a:endParaRPr lang="en-US" sz="1200" dirty="0"/>
          </a:p>
        </p:txBody>
      </p:sp>
      <p:sp>
        <p:nvSpPr>
          <p:cNvPr id="23" name="Text 17"/>
          <p:cNvSpPr txBox="1"/>
          <p:nvPr/>
        </p:nvSpPr>
        <p:spPr>
          <a:xfrm>
            <a:off x="10109200" y="6261100"/>
            <a:ext cx="1270000" cy="228600"/>
          </a:xfrm>
          <a:prstGeom prst="rect">
            <a:avLst/>
          </a:prstGeom>
          <a:noFill/>
          <a:ln/>
        </p:spPr>
        <p:txBody>
          <a:bodyPr wrap="square" lIns="0" tIns="0" rIns="0" bIns="0" rtlCol="0" anchor="t"/>
          <a:lstStyle/>
          <a:p>
            <a:pPr algn="r" indent="0" marL="0">
              <a:lnSpc>
                <a:spcPct val="115000"/>
              </a:lnSpc>
              <a:buNone/>
            </a:pPr>
            <a:r>
              <a:rPr lang="en-US" sz="1200" dirty="0">
                <a:solidFill>
                  <a:srgbClr val="22D3EE"/>
                </a:solidFill>
                <a:latin typeface="Consolas" pitchFamily="34" charset="0"/>
                <a:ea typeface="Consolas" pitchFamily="34" charset="-122"/>
                <a:cs typeface="Consolas" pitchFamily="34" charset="-120"/>
              </a:rPr>
              <a:t>18 / 19</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3" name="Text 0"/>
          <p:cNvSpPr txBox="1"/>
          <p:nvPr/>
        </p:nvSpPr>
        <p:spPr>
          <a:xfrm>
            <a:off x="812800" y="812800"/>
            <a:ext cx="10566400" cy="254000"/>
          </a:xfrm>
          <a:prstGeom prst="rect">
            <a:avLst/>
          </a:prstGeom>
          <a:noFill/>
          <a:ln/>
        </p:spPr>
        <p:txBody>
          <a:bodyPr wrap="square" lIns="0" tIns="0" rIns="0" bIns="0" rtlCol="0" anchor="t"/>
          <a:lstStyle/>
          <a:p>
            <a:pPr algn="l" indent="0" marL="0">
              <a:lnSpc>
                <a:spcPct val="115000"/>
              </a:lnSpc>
              <a:buNone/>
            </a:pPr>
            <a:r>
              <a:rPr lang="en-US" sz="1200" spc="300" kern="0" dirty="0">
                <a:solidFill>
                  <a:srgbClr val="22D3EE"/>
                </a:solidFill>
                <a:latin typeface="Consolas" pitchFamily="34" charset="0"/>
                <a:ea typeface="Consolas" pitchFamily="34" charset="-122"/>
                <a:cs typeface="Consolas" pitchFamily="34" charset="-120"/>
              </a:rPr>
              <a:t>NEXT STEP</a:t>
            </a:r>
            <a:endParaRPr lang="en-US" sz="1200" dirty="0"/>
          </a:p>
        </p:txBody>
      </p:sp>
      <p:pic>
        <p:nvPicPr>
          <p:cNvPr id="4" name="Image 0" descr="/private/tmp/claude-501/-Users-saikiran/ac7628c3-4612-4f8b-91c8-cde531ac311b/scratchpad/logo/hoc-logo.jpg">    </p:cNvPr>
          <p:cNvPicPr>
            <a:picLocks noChangeAspect="1"/>
          </p:cNvPicPr>
          <p:nvPr/>
        </p:nvPicPr>
        <p:blipFill>
          <a:blip r:embed="rId2"/>
          <a:stretch>
            <a:fillRect/>
          </a:stretch>
        </p:blipFill>
        <p:spPr>
          <a:xfrm>
            <a:off x="8839200" y="812800"/>
            <a:ext cx="2540000" cy="1416050"/>
          </a:xfrm>
          <a:prstGeom prst="rect">
            <a:avLst/>
          </a:prstGeom>
        </p:spPr>
      </p:pic>
      <p:sp>
        <p:nvSpPr>
          <p:cNvPr id="5" name="Text 1"/>
          <p:cNvSpPr txBox="1"/>
          <p:nvPr/>
        </p:nvSpPr>
        <p:spPr>
          <a:xfrm>
            <a:off x="812800" y="1143000"/>
            <a:ext cx="7874000" cy="1651000"/>
          </a:xfrm>
          <a:prstGeom prst="rect">
            <a:avLst/>
          </a:prstGeom>
          <a:noFill/>
          <a:ln/>
        </p:spPr>
        <p:txBody>
          <a:bodyPr wrap="square" lIns="0" tIns="0" rIns="0" bIns="0" rtlCol="0" anchor="t"/>
          <a:lstStyle/>
          <a:p>
            <a:pPr algn="l" indent="0" marL="0">
              <a:lnSpc>
                <a:spcPct val="100000"/>
              </a:lnSpc>
              <a:buNone/>
            </a:pPr>
            <a:r>
              <a:rPr lang="en-US" sz="6000" b="1" dirty="0">
                <a:solidFill>
                  <a:srgbClr val="F2F6FA"/>
                </a:solidFill>
                <a:latin typeface="Arial" pitchFamily="34" charset="0"/>
                <a:ea typeface="Arial" pitchFamily="34" charset="-122"/>
                <a:cs typeface="Arial" pitchFamily="34" charset="-120"/>
              </a:rPr>
              <a:t>Let's secure what you're building.</a:t>
            </a:r>
            <a:endParaRPr lang="en-US" sz="6000" dirty="0"/>
          </a:p>
        </p:txBody>
      </p:sp>
      <p:sp>
        <p:nvSpPr>
          <p:cNvPr id="6" name="Shape 2"/>
          <p:cNvSpPr/>
          <p:nvPr/>
        </p:nvSpPr>
        <p:spPr>
          <a:xfrm>
            <a:off x="812800" y="2984500"/>
            <a:ext cx="2984500" cy="482600"/>
          </a:xfrm>
          <a:prstGeom prst="roundRect">
            <a:avLst>
              <a:gd name="adj" fmla="val 50000"/>
            </a:avLst>
          </a:prstGeom>
          <a:solidFill>
            <a:srgbClr val="F5A524"/>
          </a:solidFill>
          <a:ln/>
        </p:spPr>
      </p:sp>
      <p:sp>
        <p:nvSpPr>
          <p:cNvPr id="7" name="Text 3"/>
          <p:cNvSpPr txBox="1"/>
          <p:nvPr/>
        </p:nvSpPr>
        <p:spPr>
          <a:xfrm>
            <a:off x="812800" y="3098800"/>
            <a:ext cx="2984500" cy="279400"/>
          </a:xfrm>
          <a:prstGeom prst="rect">
            <a:avLst/>
          </a:prstGeom>
          <a:noFill/>
          <a:ln/>
        </p:spPr>
        <p:txBody>
          <a:bodyPr wrap="square" lIns="0" tIns="0" rIns="0" bIns="0" rtlCol="0" anchor="t"/>
          <a:lstStyle/>
          <a:p>
            <a:pPr algn="ctr" indent="0" marL="0">
              <a:lnSpc>
                <a:spcPct val="115000"/>
              </a:lnSpc>
              <a:buNone/>
            </a:pPr>
            <a:r>
              <a:rPr lang="en-US" sz="1600" b="1" dirty="0">
                <a:solidFill>
                  <a:srgbClr val="1A1204"/>
                </a:solidFill>
                <a:latin typeface="Arial" pitchFamily="34" charset="0"/>
                <a:ea typeface="Arial" pitchFamily="34" charset="-122"/>
                <a:cs typeface="Arial" pitchFamily="34" charset="-120"/>
              </a:rPr>
              <a:t>Book a free consultation</a:t>
            </a:r>
            <a:endParaRPr lang="en-US" sz="1600" dirty="0"/>
          </a:p>
        </p:txBody>
      </p:sp>
      <p:sp>
        <p:nvSpPr>
          <p:cNvPr id="8" name="Shape 4"/>
          <p:cNvSpPr/>
          <p:nvPr/>
        </p:nvSpPr>
        <p:spPr>
          <a:xfrm>
            <a:off x="812800" y="4572000"/>
            <a:ext cx="2527300" cy="0"/>
          </a:xfrm>
          <a:prstGeom prst="line">
            <a:avLst/>
          </a:prstGeom>
          <a:noFill/>
          <a:ln w="19050">
            <a:solidFill>
              <a:srgbClr val="22D3EE"/>
            </a:solidFill>
            <a:prstDash val="solid"/>
          </a:ln>
        </p:spPr>
      </p:sp>
      <p:sp>
        <p:nvSpPr>
          <p:cNvPr id="9" name="Text 5"/>
          <p:cNvSpPr txBox="1"/>
          <p:nvPr/>
        </p:nvSpPr>
        <p:spPr>
          <a:xfrm>
            <a:off x="812800" y="4711700"/>
            <a:ext cx="2527300" cy="215900"/>
          </a:xfrm>
          <a:prstGeom prst="rect">
            <a:avLst/>
          </a:prstGeom>
          <a:noFill/>
          <a:ln/>
        </p:spPr>
        <p:txBody>
          <a:bodyPr wrap="square" lIns="0" tIns="0" rIns="0" bIns="0" rtlCol="0" anchor="t"/>
          <a:lstStyle/>
          <a:p>
            <a:pPr algn="l" indent="0" marL="0">
              <a:lnSpc>
                <a:spcPct val="115000"/>
              </a:lnSpc>
              <a:buNone/>
            </a:pPr>
            <a:r>
              <a:rPr lang="en-US" sz="1200" dirty="0">
                <a:solidFill>
                  <a:srgbClr val="8494AD"/>
                </a:solidFill>
                <a:latin typeface="Consolas" pitchFamily="34" charset="0"/>
                <a:ea typeface="Consolas" pitchFamily="34" charset="-122"/>
                <a:cs typeface="Consolas" pitchFamily="34" charset="-120"/>
              </a:rPr>
              <a:t>EMAIL</a:t>
            </a:r>
            <a:endParaRPr lang="en-US" sz="1200" dirty="0"/>
          </a:p>
        </p:txBody>
      </p:sp>
      <p:sp>
        <p:nvSpPr>
          <p:cNvPr id="10" name="Text 6"/>
          <p:cNvSpPr txBox="1"/>
          <p:nvPr/>
        </p:nvSpPr>
        <p:spPr>
          <a:xfrm>
            <a:off x="812800" y="4991100"/>
            <a:ext cx="2527300" cy="787400"/>
          </a:xfrm>
          <a:prstGeom prst="rect">
            <a:avLst/>
          </a:prstGeom>
          <a:noFill/>
          <a:ln/>
        </p:spPr>
        <p:txBody>
          <a:bodyPr wrap="square" lIns="0" tIns="0" rIns="0" bIns="0" rtlCol="0" anchor="t"/>
          <a:lstStyle/>
          <a:p>
            <a:pPr algn="l" indent="0" marL="0">
              <a:lnSpc>
                <a:spcPct val="125000"/>
              </a:lnSpc>
              <a:buNone/>
            </a:pPr>
            <a:r>
              <a:rPr lang="en-US" sz="1300" dirty="0">
                <a:solidFill>
                  <a:srgbClr val="F2F6FA"/>
                </a:solidFill>
                <a:latin typeface="Arial" pitchFamily="34" charset="0"/>
                <a:ea typeface="Arial" pitchFamily="34" charset="-122"/>
                <a:cs typeface="Arial" pitchFamily="34" charset="-120"/>
              </a:rPr>
              <a:t>info@homeofcyber.com</a:t>
            </a:r>
            <a:endParaRPr lang="en-US" sz="1300" dirty="0"/>
          </a:p>
          <a:p>
            <a:pPr algn="l" indent="0" marL="0">
              <a:lnSpc>
                <a:spcPct val="125000"/>
              </a:lnSpc>
              <a:buNone/>
            </a:pPr>
            <a:r>
              <a:rPr lang="en-US" sz="1300" dirty="0">
                <a:solidFill>
                  <a:srgbClr val="F2F6FA"/>
                </a:solidFill>
                <a:latin typeface="Arial" pitchFamily="34" charset="0"/>
                <a:ea typeface="Arial" pitchFamily="34" charset="-122"/>
                <a:cs typeface="Arial" pitchFamily="34" charset="-120"/>
              </a:rPr>
              <a:t>sai@erinsoft.com</a:t>
            </a:r>
            <a:endParaRPr lang="en-US" sz="1300" dirty="0"/>
          </a:p>
          <a:p>
            <a:pPr algn="l" indent="0" marL="0">
              <a:lnSpc>
                <a:spcPct val="125000"/>
              </a:lnSpc>
              <a:buNone/>
            </a:pPr>
            <a:r>
              <a:rPr lang="en-US" sz="1300" dirty="0">
                <a:solidFill>
                  <a:srgbClr val="F2F6FA"/>
                </a:solidFill>
                <a:latin typeface="Arial" pitchFamily="34" charset="0"/>
                <a:ea typeface="Arial" pitchFamily="34" charset="-122"/>
                <a:cs typeface="Arial" pitchFamily="34" charset="-120"/>
              </a:rPr>
              <a:t>hello@ampliflytech.com</a:t>
            </a:r>
            <a:endParaRPr lang="en-US" sz="1300" dirty="0"/>
          </a:p>
        </p:txBody>
      </p:sp>
      <p:sp>
        <p:nvSpPr>
          <p:cNvPr id="11" name="Shape 7"/>
          <p:cNvSpPr/>
          <p:nvPr/>
        </p:nvSpPr>
        <p:spPr>
          <a:xfrm>
            <a:off x="3492500" y="4572000"/>
            <a:ext cx="2527300" cy="0"/>
          </a:xfrm>
          <a:prstGeom prst="line">
            <a:avLst/>
          </a:prstGeom>
          <a:noFill/>
          <a:ln w="19050">
            <a:solidFill>
              <a:srgbClr val="22D3EE"/>
            </a:solidFill>
            <a:prstDash val="solid"/>
          </a:ln>
        </p:spPr>
      </p:sp>
      <p:sp>
        <p:nvSpPr>
          <p:cNvPr id="12" name="Text 8"/>
          <p:cNvSpPr txBox="1"/>
          <p:nvPr/>
        </p:nvSpPr>
        <p:spPr>
          <a:xfrm>
            <a:off x="3492500" y="4711700"/>
            <a:ext cx="2527300" cy="215900"/>
          </a:xfrm>
          <a:prstGeom prst="rect">
            <a:avLst/>
          </a:prstGeom>
          <a:noFill/>
          <a:ln/>
        </p:spPr>
        <p:txBody>
          <a:bodyPr wrap="square" lIns="0" tIns="0" rIns="0" bIns="0" rtlCol="0" anchor="t"/>
          <a:lstStyle/>
          <a:p>
            <a:pPr algn="l" indent="0" marL="0">
              <a:lnSpc>
                <a:spcPct val="115000"/>
              </a:lnSpc>
              <a:buNone/>
            </a:pPr>
            <a:r>
              <a:rPr lang="en-US" sz="1200" dirty="0">
                <a:solidFill>
                  <a:srgbClr val="8494AD"/>
                </a:solidFill>
                <a:latin typeface="Consolas" pitchFamily="34" charset="0"/>
                <a:ea typeface="Consolas" pitchFamily="34" charset="-122"/>
                <a:cs typeface="Consolas" pitchFamily="34" charset="-120"/>
              </a:rPr>
              <a:t>PHONE · WHATSAPP</a:t>
            </a:r>
            <a:endParaRPr lang="en-US" sz="1200" dirty="0"/>
          </a:p>
        </p:txBody>
      </p:sp>
      <p:sp>
        <p:nvSpPr>
          <p:cNvPr id="13" name="Text 9"/>
          <p:cNvSpPr txBox="1"/>
          <p:nvPr/>
        </p:nvSpPr>
        <p:spPr>
          <a:xfrm>
            <a:off x="3492500" y="4991100"/>
            <a:ext cx="2527300" cy="787400"/>
          </a:xfrm>
          <a:prstGeom prst="rect">
            <a:avLst/>
          </a:prstGeom>
          <a:noFill/>
          <a:ln/>
        </p:spPr>
        <p:txBody>
          <a:bodyPr wrap="square" lIns="0" tIns="0" rIns="0" bIns="0" rtlCol="0" anchor="t"/>
          <a:lstStyle/>
          <a:p>
            <a:pPr algn="l" indent="0" marL="0">
              <a:lnSpc>
                <a:spcPct val="125000"/>
              </a:lnSpc>
              <a:buNone/>
            </a:pPr>
            <a:r>
              <a:rPr lang="en-US" sz="1300" dirty="0">
                <a:solidFill>
                  <a:srgbClr val="F2F6FA"/>
                </a:solidFill>
                <a:latin typeface="Arial" pitchFamily="34" charset="0"/>
                <a:ea typeface="Arial" pitchFamily="34" charset="-122"/>
                <a:cs typeface="Arial" pitchFamily="34" charset="-120"/>
              </a:rPr>
              <a:t>+91 91007 61078 (HOC)</a:t>
            </a:r>
            <a:endParaRPr lang="en-US" sz="1300" dirty="0"/>
          </a:p>
          <a:p>
            <a:pPr algn="l" indent="0" marL="0">
              <a:lnSpc>
                <a:spcPct val="125000"/>
              </a:lnSpc>
              <a:buNone/>
            </a:pPr>
            <a:r>
              <a:rPr lang="en-US" sz="1300" dirty="0">
                <a:solidFill>
                  <a:srgbClr val="F2F6FA"/>
                </a:solidFill>
                <a:latin typeface="Arial" pitchFamily="34" charset="0"/>
                <a:ea typeface="Arial" pitchFamily="34" charset="-122"/>
                <a:cs typeface="Arial" pitchFamily="34" charset="-120"/>
              </a:rPr>
              <a:t>+91 90411 74022 (Erinsoft)</a:t>
            </a:r>
            <a:endParaRPr lang="en-US" sz="1300" dirty="0"/>
          </a:p>
        </p:txBody>
      </p:sp>
      <p:sp>
        <p:nvSpPr>
          <p:cNvPr id="14" name="Shape 10"/>
          <p:cNvSpPr/>
          <p:nvPr/>
        </p:nvSpPr>
        <p:spPr>
          <a:xfrm>
            <a:off x="6172200" y="4572000"/>
            <a:ext cx="2527300" cy="0"/>
          </a:xfrm>
          <a:prstGeom prst="line">
            <a:avLst/>
          </a:prstGeom>
          <a:noFill/>
          <a:ln w="19050">
            <a:solidFill>
              <a:srgbClr val="22D3EE"/>
            </a:solidFill>
            <a:prstDash val="solid"/>
          </a:ln>
        </p:spPr>
      </p:sp>
      <p:sp>
        <p:nvSpPr>
          <p:cNvPr id="15" name="Text 11"/>
          <p:cNvSpPr txBox="1"/>
          <p:nvPr/>
        </p:nvSpPr>
        <p:spPr>
          <a:xfrm>
            <a:off x="6172200" y="4711700"/>
            <a:ext cx="2527300" cy="215900"/>
          </a:xfrm>
          <a:prstGeom prst="rect">
            <a:avLst/>
          </a:prstGeom>
          <a:noFill/>
          <a:ln/>
        </p:spPr>
        <p:txBody>
          <a:bodyPr wrap="square" lIns="0" tIns="0" rIns="0" bIns="0" rtlCol="0" anchor="t"/>
          <a:lstStyle/>
          <a:p>
            <a:pPr algn="l" indent="0" marL="0">
              <a:lnSpc>
                <a:spcPct val="115000"/>
              </a:lnSpc>
              <a:buNone/>
            </a:pPr>
            <a:r>
              <a:rPr lang="en-US" sz="1200" dirty="0">
                <a:solidFill>
                  <a:srgbClr val="8494AD"/>
                </a:solidFill>
                <a:latin typeface="Consolas" pitchFamily="34" charset="0"/>
                <a:ea typeface="Consolas" pitchFamily="34" charset="-122"/>
                <a:cs typeface="Consolas" pitchFamily="34" charset="-120"/>
              </a:rPr>
              <a:t>WEB</a:t>
            </a:r>
            <a:endParaRPr lang="en-US" sz="1200" dirty="0"/>
          </a:p>
        </p:txBody>
      </p:sp>
      <p:sp>
        <p:nvSpPr>
          <p:cNvPr id="16" name="Text 12"/>
          <p:cNvSpPr txBox="1"/>
          <p:nvPr/>
        </p:nvSpPr>
        <p:spPr>
          <a:xfrm>
            <a:off x="6172200" y="4991100"/>
            <a:ext cx="2527300" cy="787400"/>
          </a:xfrm>
          <a:prstGeom prst="rect">
            <a:avLst/>
          </a:prstGeom>
          <a:noFill/>
          <a:ln/>
        </p:spPr>
        <p:txBody>
          <a:bodyPr wrap="square" lIns="0" tIns="0" rIns="0" bIns="0" rtlCol="0" anchor="t"/>
          <a:lstStyle/>
          <a:p>
            <a:pPr algn="l" indent="0" marL="0">
              <a:lnSpc>
                <a:spcPct val="125000"/>
              </a:lnSpc>
              <a:buNone/>
            </a:pPr>
            <a:r>
              <a:rPr lang="en-US" sz="1300" dirty="0">
                <a:solidFill>
                  <a:srgbClr val="F2F6FA"/>
                </a:solidFill>
                <a:latin typeface="Arial" pitchFamily="34" charset="0"/>
                <a:ea typeface="Arial" pitchFamily="34" charset="-122"/>
                <a:cs typeface="Arial" pitchFamily="34" charset="-120"/>
              </a:rPr>
              <a:t>homeofcyber.com</a:t>
            </a:r>
            <a:endParaRPr lang="en-US" sz="1300" dirty="0"/>
          </a:p>
          <a:p>
            <a:pPr algn="l" indent="0" marL="0">
              <a:lnSpc>
                <a:spcPct val="125000"/>
              </a:lnSpc>
              <a:buNone/>
            </a:pPr>
            <a:r>
              <a:rPr lang="en-US" sz="1300" dirty="0">
                <a:solidFill>
                  <a:srgbClr val="F2F6FA"/>
                </a:solidFill>
                <a:latin typeface="Arial" pitchFamily="34" charset="0"/>
                <a:ea typeface="Arial" pitchFamily="34" charset="-122"/>
                <a:cs typeface="Arial" pitchFamily="34" charset="-120"/>
              </a:rPr>
              <a:t>erinsoft.com</a:t>
            </a:r>
            <a:endParaRPr lang="en-US" sz="1300" dirty="0"/>
          </a:p>
          <a:p>
            <a:pPr algn="l" indent="0" marL="0">
              <a:lnSpc>
                <a:spcPct val="125000"/>
              </a:lnSpc>
              <a:buNone/>
            </a:pPr>
            <a:r>
              <a:rPr lang="en-US" sz="1300" dirty="0">
                <a:solidFill>
                  <a:srgbClr val="F2F6FA"/>
                </a:solidFill>
                <a:latin typeface="Arial" pitchFamily="34" charset="0"/>
                <a:ea typeface="Arial" pitchFamily="34" charset="-122"/>
                <a:cs typeface="Arial" pitchFamily="34" charset="-120"/>
              </a:rPr>
              <a:t>ampliflytech.com</a:t>
            </a:r>
            <a:endParaRPr lang="en-US" sz="1300" dirty="0"/>
          </a:p>
        </p:txBody>
      </p:sp>
      <p:sp>
        <p:nvSpPr>
          <p:cNvPr id="17" name="Shape 13"/>
          <p:cNvSpPr/>
          <p:nvPr/>
        </p:nvSpPr>
        <p:spPr>
          <a:xfrm>
            <a:off x="8851900" y="4572000"/>
            <a:ext cx="2527300" cy="0"/>
          </a:xfrm>
          <a:prstGeom prst="line">
            <a:avLst/>
          </a:prstGeom>
          <a:noFill/>
          <a:ln w="19050">
            <a:solidFill>
              <a:srgbClr val="22D3EE"/>
            </a:solidFill>
            <a:prstDash val="solid"/>
          </a:ln>
        </p:spPr>
      </p:sp>
      <p:sp>
        <p:nvSpPr>
          <p:cNvPr id="18" name="Text 14"/>
          <p:cNvSpPr txBox="1"/>
          <p:nvPr/>
        </p:nvSpPr>
        <p:spPr>
          <a:xfrm>
            <a:off x="8851900" y="4711700"/>
            <a:ext cx="2527300" cy="215900"/>
          </a:xfrm>
          <a:prstGeom prst="rect">
            <a:avLst/>
          </a:prstGeom>
          <a:noFill/>
          <a:ln/>
        </p:spPr>
        <p:txBody>
          <a:bodyPr wrap="square" lIns="0" tIns="0" rIns="0" bIns="0" rtlCol="0" anchor="t"/>
          <a:lstStyle/>
          <a:p>
            <a:pPr algn="l" indent="0" marL="0">
              <a:lnSpc>
                <a:spcPct val="115000"/>
              </a:lnSpc>
              <a:buNone/>
            </a:pPr>
            <a:r>
              <a:rPr lang="en-US" sz="1200" dirty="0">
                <a:solidFill>
                  <a:srgbClr val="8494AD"/>
                </a:solidFill>
                <a:latin typeface="Consolas" pitchFamily="34" charset="0"/>
                <a:ea typeface="Consolas" pitchFamily="34" charset="-122"/>
                <a:cs typeface="Consolas" pitchFamily="34" charset="-120"/>
              </a:rPr>
              <a:t>OFFICE</a:t>
            </a:r>
            <a:endParaRPr lang="en-US" sz="1200" dirty="0"/>
          </a:p>
        </p:txBody>
      </p:sp>
      <p:sp>
        <p:nvSpPr>
          <p:cNvPr id="19" name="Text 15"/>
          <p:cNvSpPr txBox="1"/>
          <p:nvPr/>
        </p:nvSpPr>
        <p:spPr>
          <a:xfrm>
            <a:off x="8851900" y="4991100"/>
            <a:ext cx="2527300" cy="787400"/>
          </a:xfrm>
          <a:prstGeom prst="rect">
            <a:avLst/>
          </a:prstGeom>
          <a:noFill/>
          <a:ln/>
        </p:spPr>
        <p:txBody>
          <a:bodyPr wrap="square" lIns="0" tIns="0" rIns="0" bIns="0" rtlCol="0" anchor="t"/>
          <a:lstStyle/>
          <a:p>
            <a:pPr algn="l" indent="0" marL="0">
              <a:lnSpc>
                <a:spcPct val="125000"/>
              </a:lnSpc>
              <a:buNone/>
            </a:pPr>
            <a:r>
              <a:rPr lang="en-US" sz="1300" dirty="0">
                <a:solidFill>
                  <a:srgbClr val="F2F6FA"/>
                </a:solidFill>
                <a:latin typeface="Arial" pitchFamily="34" charset="0"/>
                <a:ea typeface="Arial" pitchFamily="34" charset="-122"/>
                <a:cs typeface="Arial" pitchFamily="34" charset="-120"/>
              </a:rPr>
              <a:t>Somajiguda, Hyderabad</a:t>
            </a:r>
            <a:endParaRPr lang="en-US" sz="1300" dirty="0"/>
          </a:p>
          <a:p>
            <a:pPr algn="l" indent="0" marL="0">
              <a:lnSpc>
                <a:spcPct val="125000"/>
              </a:lnSpc>
              <a:buNone/>
            </a:pPr>
            <a:r>
              <a:rPr lang="en-US" sz="1300" dirty="0">
                <a:solidFill>
                  <a:srgbClr val="F2F6FA"/>
                </a:solidFill>
                <a:latin typeface="Arial" pitchFamily="34" charset="0"/>
                <a:ea typeface="Arial" pitchFamily="34" charset="-122"/>
                <a:cs typeface="Arial" pitchFamily="34" charset="-120"/>
              </a:rPr>
              <a:t>Telangana 500082</a:t>
            </a:r>
            <a:endParaRPr lang="en-US" sz="1300" dirty="0"/>
          </a:p>
        </p:txBody>
      </p:sp>
      <p:sp>
        <p:nvSpPr>
          <p:cNvPr id="20" name="Shape 16"/>
          <p:cNvSpPr/>
          <p:nvPr/>
        </p:nvSpPr>
        <p:spPr>
          <a:xfrm>
            <a:off x="812800" y="6134100"/>
            <a:ext cx="10566400" cy="0"/>
          </a:xfrm>
          <a:prstGeom prst="line">
            <a:avLst/>
          </a:prstGeom>
          <a:noFill/>
          <a:ln w="9525">
            <a:solidFill>
              <a:srgbClr val="1F2E48"/>
            </a:solidFill>
            <a:prstDash val="solid"/>
          </a:ln>
        </p:spPr>
      </p:sp>
      <p:sp>
        <p:nvSpPr>
          <p:cNvPr id="21" name="Text 17"/>
          <p:cNvSpPr txBox="1"/>
          <p:nvPr/>
        </p:nvSpPr>
        <p:spPr>
          <a:xfrm>
            <a:off x="812800" y="6261100"/>
            <a:ext cx="5080000" cy="228600"/>
          </a:xfrm>
          <a:prstGeom prst="rect">
            <a:avLst/>
          </a:prstGeom>
          <a:noFill/>
          <a:ln/>
        </p:spPr>
        <p:txBody>
          <a:bodyPr wrap="square" lIns="0" tIns="0" rIns="0" bIns="0" rtlCol="0" anchor="t"/>
          <a:lstStyle/>
          <a:p>
            <a:pPr algn="l" indent="0" marL="0">
              <a:lnSpc>
                <a:spcPct val="115000"/>
              </a:lnSpc>
              <a:buNone/>
            </a:pPr>
            <a:r>
              <a:rPr lang="en-US" sz="1200" spc="150" kern="0" dirty="0">
                <a:solidFill>
                  <a:srgbClr val="8494AD"/>
                </a:solidFill>
                <a:latin typeface="Consolas" pitchFamily="34" charset="0"/>
                <a:ea typeface="Consolas" pitchFamily="34" charset="-122"/>
                <a:cs typeface="Consolas" pitchFamily="34" charset="-120"/>
              </a:rPr>
              <a:t>© 2026 AMPLIFLY INNOVATIONS PVT. LTD.</a:t>
            </a:r>
            <a:endParaRPr lang="en-US" sz="1200" dirty="0"/>
          </a:p>
        </p:txBody>
      </p:sp>
      <p:sp>
        <p:nvSpPr>
          <p:cNvPr id="22" name="Text 18"/>
          <p:cNvSpPr txBox="1"/>
          <p:nvPr/>
        </p:nvSpPr>
        <p:spPr>
          <a:xfrm>
            <a:off x="5080000" y="6261100"/>
            <a:ext cx="4445000" cy="228600"/>
          </a:xfrm>
          <a:prstGeom prst="rect">
            <a:avLst/>
          </a:prstGeom>
          <a:noFill/>
          <a:ln/>
        </p:spPr>
        <p:txBody>
          <a:bodyPr wrap="square" lIns="0" tIns="0" rIns="0" bIns="0" rtlCol="0" anchor="t"/>
          <a:lstStyle/>
          <a:p>
            <a:pPr algn="ctr" indent="0" marL="0">
              <a:lnSpc>
                <a:spcPct val="115000"/>
              </a:lnSpc>
              <a:buNone/>
            </a:pPr>
            <a:r>
              <a:rPr lang="en-US" sz="1200" dirty="0">
                <a:solidFill>
                  <a:srgbClr val="8494AD"/>
                </a:solidFill>
                <a:latin typeface="Consolas" pitchFamily="34" charset="0"/>
                <a:ea typeface="Consolas" pitchFamily="34" charset="-122"/>
                <a:cs typeface="Consolas" pitchFamily="34" charset="-120"/>
              </a:rPr>
              <a:t>Erinsoft · Genboat · Home of Cyber · Amplifly</a:t>
            </a:r>
            <a:endParaRPr lang="en-US" sz="1200" dirty="0"/>
          </a:p>
        </p:txBody>
      </p:sp>
      <p:sp>
        <p:nvSpPr>
          <p:cNvPr id="23" name="Text 19"/>
          <p:cNvSpPr txBox="1"/>
          <p:nvPr/>
        </p:nvSpPr>
        <p:spPr>
          <a:xfrm>
            <a:off x="10109200" y="6261100"/>
            <a:ext cx="1270000" cy="228600"/>
          </a:xfrm>
          <a:prstGeom prst="rect">
            <a:avLst/>
          </a:prstGeom>
          <a:noFill/>
          <a:ln/>
        </p:spPr>
        <p:txBody>
          <a:bodyPr wrap="square" lIns="0" tIns="0" rIns="0" bIns="0" rtlCol="0" anchor="t"/>
          <a:lstStyle/>
          <a:p>
            <a:pPr algn="r" indent="0" marL="0">
              <a:lnSpc>
                <a:spcPct val="115000"/>
              </a:lnSpc>
              <a:buNone/>
            </a:pPr>
            <a:r>
              <a:rPr lang="en-US" sz="1200" dirty="0">
                <a:solidFill>
                  <a:srgbClr val="22D3EE"/>
                </a:solidFill>
                <a:latin typeface="Consolas" pitchFamily="34" charset="0"/>
                <a:ea typeface="Consolas" pitchFamily="34" charset="-122"/>
                <a:cs typeface="Consolas" pitchFamily="34" charset="-120"/>
              </a:rPr>
              <a:t>19 / 19</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Amplifly Innovations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Home of Cyber: Enterprise Pitch</dc:title>
  <dc:subject>PptxGenJS Presentation</dc:subject>
  <dc:creator>Amplifly Innovations Private Limited</dc:creator>
  <cp:lastModifiedBy>Amplifly Innovations Private Limited</cp:lastModifiedBy>
  <cp:revision>1</cp:revision>
  <dcterms:created xsi:type="dcterms:W3CDTF">2026-09-25T11:29:11Z</dcterms:created>
  <dcterms:modified xsi:type="dcterms:W3CDTF">2026-09-25T11:29:11Z</dcterms:modified>
</cp:coreProperties>
</file>